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3" r:id="rId1"/>
  </p:sldMasterIdLst>
  <p:notesMasterIdLst>
    <p:notesMasterId r:id="rId35"/>
  </p:notesMasterIdLst>
  <p:sldIdLst>
    <p:sldId id="608" r:id="rId2"/>
    <p:sldId id="830" r:id="rId3"/>
    <p:sldId id="831" r:id="rId4"/>
    <p:sldId id="840" r:id="rId5"/>
    <p:sldId id="841" r:id="rId6"/>
    <p:sldId id="842" r:id="rId7"/>
    <p:sldId id="832" r:id="rId8"/>
    <p:sldId id="833" r:id="rId9"/>
    <p:sldId id="843" r:id="rId10"/>
    <p:sldId id="834" r:id="rId11"/>
    <p:sldId id="851" r:id="rId12"/>
    <p:sldId id="849" r:id="rId13"/>
    <p:sldId id="850" r:id="rId14"/>
    <p:sldId id="844" r:id="rId15"/>
    <p:sldId id="847" r:id="rId16"/>
    <p:sldId id="848" r:id="rId17"/>
    <p:sldId id="836" r:id="rId18"/>
    <p:sldId id="852" r:id="rId19"/>
    <p:sldId id="837" r:id="rId20"/>
    <p:sldId id="853" r:id="rId21"/>
    <p:sldId id="838" r:id="rId22"/>
    <p:sldId id="854" r:id="rId23"/>
    <p:sldId id="856" r:id="rId24"/>
    <p:sldId id="857" r:id="rId25"/>
    <p:sldId id="858" r:id="rId26"/>
    <p:sldId id="859" r:id="rId27"/>
    <p:sldId id="855" r:id="rId28"/>
    <p:sldId id="860" r:id="rId29"/>
    <p:sldId id="861" r:id="rId30"/>
    <p:sldId id="839" r:id="rId31"/>
    <p:sldId id="862" r:id="rId32"/>
    <p:sldId id="863" r:id="rId33"/>
    <p:sldId id="865" r:id="rId3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99FF"/>
    <a:srgbClr val="FF00FF"/>
    <a:srgbClr val="CC99FF"/>
    <a:srgbClr val="FFFFCC"/>
    <a:srgbClr val="339933"/>
    <a:srgbClr val="CCFFFF"/>
    <a:srgbClr val="FFFF99"/>
    <a:srgbClr val="99FFCC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8" autoAdjust="0"/>
    <p:restoredTop sz="94620" autoAdjust="0"/>
  </p:normalViewPr>
  <p:slideViewPr>
    <p:cSldViewPr snapToGrid="0">
      <p:cViewPr varScale="1">
        <p:scale>
          <a:sx n="102" d="100"/>
          <a:sy n="102" d="100"/>
        </p:scale>
        <p:origin x="306" y="102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71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9F9-9779-49E4-9061-3C452DBF8DE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1355676"/>
            <a:ext cx="8111067" cy="2308324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" y="4297679"/>
            <a:ext cx="6793992" cy="1157901"/>
          </a:xfrm>
        </p:spPr>
        <p:txBody>
          <a:bodyPr/>
          <a:lstStyle>
            <a:lvl1pPr marL="0" indent="0" algn="l">
              <a:buNone/>
              <a:defRPr sz="3200" i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629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71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4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643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15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021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06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76180-F904-E7EC-06EE-0644A28244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35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1512554"/>
            <a:ext cx="8167688" cy="1754326"/>
          </a:xfrm>
        </p:spPr>
        <p:txBody>
          <a:bodyPr anchor="ctr" anchorCtr="0"/>
          <a:lstStyle>
            <a:lvl1pPr algn="l">
              <a:defRPr sz="5400" b="0" i="0" cap="none" baseline="0">
                <a:solidFill>
                  <a:srgbClr val="FFFF9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4075113"/>
            <a:ext cx="816186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80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34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0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90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69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59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955" y="363788"/>
            <a:ext cx="84215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This is the Master </a:t>
            </a:r>
            <a:r>
              <a:rPr lang="en-US" dirty="0" err="1"/>
              <a:t>supraTitle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332090"/>
            <a:ext cx="8387645" cy="52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39F1A-1FB1-BBB5-BFDF-B38F39DC2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63649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bg1"/>
                </a:solidFill>
              </a:defRPr>
            </a:lvl1pPr>
          </a:lstStyle>
          <a:p>
            <a:fld id="{1C03A92D-BE41-4B11-8EBF-3C552D5EE5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0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82575" indent="-2825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9113" indent="-2873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1688" indent="-2254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00">
          <a:solidFill>
            <a:schemeClr val="bg1"/>
          </a:solidFill>
          <a:latin typeface="+mn-lt"/>
        </a:defRPr>
      </a:lvl3pPr>
      <a:lvl4pPr marL="1084263" indent="-288925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chemeClr val="bg1"/>
          </a:solidFill>
          <a:latin typeface="+mn-lt"/>
        </a:defRPr>
      </a:lvl4pPr>
      <a:lvl5pPr marL="1377950" indent="-293688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436" y="2274838"/>
            <a:ext cx="8111067" cy="2308324"/>
          </a:xfrm>
        </p:spPr>
        <p:txBody>
          <a:bodyPr/>
          <a:lstStyle/>
          <a:p>
            <a:r>
              <a:rPr lang="en-US" sz="7200" dirty="0"/>
              <a:t>Introductory General Chemistry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933" y="335982"/>
            <a:ext cx="6793992" cy="1466314"/>
          </a:xfrm>
        </p:spPr>
        <p:txBody>
          <a:bodyPr/>
          <a:lstStyle/>
          <a:p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Chemistry 3A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2436" y="6183465"/>
            <a:ext cx="82125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9FFCC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S. M. Halloran</a:t>
            </a: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5B52E0F6-8842-2F84-F5D5-89B62A99B5B8}"/>
              </a:ext>
            </a:extLst>
          </p:cNvPr>
          <p:cNvGrpSpPr/>
          <p:nvPr/>
        </p:nvGrpSpPr>
        <p:grpSpPr>
          <a:xfrm>
            <a:off x="6173698" y="6065033"/>
            <a:ext cx="2491329" cy="325030"/>
            <a:chOff x="3790393" y="2022509"/>
            <a:chExt cx="3776519" cy="492702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45359E-6CDB-90C0-FF05-8856FBB015CC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9A04D-0D5D-01FD-7DB9-AC8C8BC673AF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  <a:close/>
                </a:path>
              </a:pathLst>
            </a:custGeom>
            <a:grpFill/>
            <a:ln w="7968" cap="flat">
              <a:solidFill>
                <a:srgbClr val="232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6EE4331-1540-5318-0722-CE5188B33B81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854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85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2C943D-29C0-01D5-C496-31B31C02ECE3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717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717" y="0"/>
                  </a:cubicBezTo>
                  <a:close/>
                </a:path>
              </a:pathLst>
            </a:custGeom>
            <a:solidFill>
              <a:srgbClr val="C00000"/>
            </a:solidFill>
            <a:ln w="820" cap="flat">
              <a:solidFill>
                <a:srgbClr val="DB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741ADA-80E5-F192-86C1-F7E0C41F5B41}"/>
                </a:ext>
              </a:extLst>
            </p:cNvPr>
            <p:cNvSpPr/>
            <p:nvPr/>
          </p:nvSpPr>
          <p:spPr>
            <a:xfrm>
              <a:off x="4352622" y="2133413"/>
              <a:ext cx="200183" cy="271807"/>
            </a:xfrm>
            <a:custGeom>
              <a:avLst/>
              <a:gdLst>
                <a:gd name="connsiteX0" fmla="*/ 75913 w 200183"/>
                <a:gd name="connsiteY0" fmla="*/ 14736 h 271807"/>
                <a:gd name="connsiteX1" fmla="*/ 75913 w 200183"/>
                <a:gd name="connsiteY1" fmla="*/ 121670 h 271807"/>
                <a:gd name="connsiteX2" fmla="*/ 124179 w 200183"/>
                <a:gd name="connsiteY2" fmla="*/ 121670 h 271807"/>
                <a:gd name="connsiteX3" fmla="*/ 148586 w 200183"/>
                <a:gd name="connsiteY3" fmla="*/ 114143 h 271807"/>
                <a:gd name="connsiteX4" fmla="*/ 158851 w 200183"/>
                <a:gd name="connsiteY4" fmla="*/ 84444 h 271807"/>
                <a:gd name="connsiteX5" fmla="*/ 166196 w 200183"/>
                <a:gd name="connsiteY5" fmla="*/ 84444 h 271807"/>
                <a:gd name="connsiteX6" fmla="*/ 166196 w 200183"/>
                <a:gd name="connsiteY6" fmla="*/ 176415 h 271807"/>
                <a:gd name="connsiteX7" fmla="*/ 158851 w 200183"/>
                <a:gd name="connsiteY7" fmla="*/ 176415 h 271807"/>
                <a:gd name="connsiteX8" fmla="*/ 154836 w 200183"/>
                <a:gd name="connsiteY8" fmla="*/ 153148 h 271807"/>
                <a:gd name="connsiteX9" fmla="*/ 144298 w 200183"/>
                <a:gd name="connsiteY9" fmla="*/ 142063 h 271807"/>
                <a:gd name="connsiteX10" fmla="*/ 124179 w 200183"/>
                <a:gd name="connsiteY10" fmla="*/ 138367 h 271807"/>
                <a:gd name="connsiteX11" fmla="*/ 75913 w 200183"/>
                <a:gd name="connsiteY11" fmla="*/ 138367 h 271807"/>
                <a:gd name="connsiteX12" fmla="*/ 75913 w 200183"/>
                <a:gd name="connsiteY12" fmla="*/ 223541 h 271807"/>
                <a:gd name="connsiteX13" fmla="*/ 78467 w 200183"/>
                <a:gd name="connsiteY13" fmla="*/ 250913 h 271807"/>
                <a:gd name="connsiteX14" fmla="*/ 86725 w 200183"/>
                <a:gd name="connsiteY14" fmla="*/ 259490 h 271807"/>
                <a:gd name="connsiteX15" fmla="*/ 104745 w 200183"/>
                <a:gd name="connsiteY15" fmla="*/ 264326 h 271807"/>
                <a:gd name="connsiteX16" fmla="*/ 114371 w 200183"/>
                <a:gd name="connsiteY16" fmla="*/ 264326 h 271807"/>
                <a:gd name="connsiteX17" fmla="*/ 114371 w 200183"/>
                <a:gd name="connsiteY17" fmla="*/ 271808 h 271807"/>
                <a:gd name="connsiteX18" fmla="*/ 319 w 200183"/>
                <a:gd name="connsiteY18" fmla="*/ 271808 h 271807"/>
                <a:gd name="connsiteX19" fmla="*/ 319 w 200183"/>
                <a:gd name="connsiteY19" fmla="*/ 264326 h 271807"/>
                <a:gd name="connsiteX20" fmla="*/ 9717 w 200183"/>
                <a:gd name="connsiteY20" fmla="*/ 264326 h 271807"/>
                <a:gd name="connsiteX21" fmla="*/ 33668 w 200183"/>
                <a:gd name="connsiteY21" fmla="*/ 254517 h 271807"/>
                <a:gd name="connsiteX22" fmla="*/ 38230 w 200183"/>
                <a:gd name="connsiteY22" fmla="*/ 223678 h 271807"/>
                <a:gd name="connsiteX23" fmla="*/ 38230 w 200183"/>
                <a:gd name="connsiteY23" fmla="*/ 48084 h 271807"/>
                <a:gd name="connsiteX24" fmla="*/ 35675 w 200183"/>
                <a:gd name="connsiteY24" fmla="*/ 20712 h 271807"/>
                <a:gd name="connsiteX25" fmla="*/ 27646 w 200183"/>
                <a:gd name="connsiteY25" fmla="*/ 12089 h 271807"/>
                <a:gd name="connsiteX26" fmla="*/ 9398 w 200183"/>
                <a:gd name="connsiteY26" fmla="*/ 7299 h 271807"/>
                <a:gd name="connsiteX27" fmla="*/ 0 w 200183"/>
                <a:gd name="connsiteY27" fmla="*/ 7299 h 271807"/>
                <a:gd name="connsiteX28" fmla="*/ 0 w 200183"/>
                <a:gd name="connsiteY28" fmla="*/ 0 h 271807"/>
                <a:gd name="connsiteX29" fmla="*/ 197446 w 200183"/>
                <a:gd name="connsiteY29" fmla="*/ 0 h 271807"/>
                <a:gd name="connsiteX30" fmla="*/ 200183 w 200183"/>
                <a:gd name="connsiteY30" fmla="*/ 59672 h 271807"/>
                <a:gd name="connsiteX31" fmla="*/ 193295 w 200183"/>
                <a:gd name="connsiteY31" fmla="*/ 59672 h 271807"/>
                <a:gd name="connsiteX32" fmla="*/ 181479 w 200183"/>
                <a:gd name="connsiteY32" fmla="*/ 31706 h 271807"/>
                <a:gd name="connsiteX33" fmla="*/ 164827 w 200183"/>
                <a:gd name="connsiteY33" fmla="*/ 18750 h 271807"/>
                <a:gd name="connsiteX34" fmla="*/ 134170 w 200183"/>
                <a:gd name="connsiteY34" fmla="*/ 14736 h 27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0183" h="271807">
                  <a:moveTo>
                    <a:pt x="75913" y="14736"/>
                  </a:moveTo>
                  <a:lnTo>
                    <a:pt x="75913" y="121670"/>
                  </a:lnTo>
                  <a:lnTo>
                    <a:pt x="124179" y="121670"/>
                  </a:lnTo>
                  <a:cubicBezTo>
                    <a:pt x="135311" y="121670"/>
                    <a:pt x="143445" y="119161"/>
                    <a:pt x="148586" y="114143"/>
                  </a:cubicBezTo>
                  <a:cubicBezTo>
                    <a:pt x="153728" y="109125"/>
                    <a:pt x="157149" y="99225"/>
                    <a:pt x="158851" y="84444"/>
                  </a:cubicBezTo>
                  <a:lnTo>
                    <a:pt x="166196" y="84444"/>
                  </a:lnTo>
                  <a:lnTo>
                    <a:pt x="166196" y="176415"/>
                  </a:lnTo>
                  <a:lnTo>
                    <a:pt x="158851" y="176415"/>
                  </a:lnTo>
                  <a:cubicBezTo>
                    <a:pt x="159234" y="168459"/>
                    <a:pt x="157866" y="160516"/>
                    <a:pt x="154836" y="153148"/>
                  </a:cubicBezTo>
                  <a:cubicBezTo>
                    <a:pt x="152523" y="148472"/>
                    <a:pt x="148851" y="144608"/>
                    <a:pt x="144298" y="142063"/>
                  </a:cubicBezTo>
                  <a:cubicBezTo>
                    <a:pt x="137984" y="139239"/>
                    <a:pt x="131086" y="137970"/>
                    <a:pt x="124179" y="138367"/>
                  </a:cubicBezTo>
                  <a:lnTo>
                    <a:pt x="75913" y="138367"/>
                  </a:lnTo>
                  <a:lnTo>
                    <a:pt x="75913" y="223541"/>
                  </a:lnTo>
                  <a:cubicBezTo>
                    <a:pt x="75393" y="232743"/>
                    <a:pt x="76255" y="241967"/>
                    <a:pt x="78467" y="250913"/>
                  </a:cubicBezTo>
                  <a:cubicBezTo>
                    <a:pt x="80146" y="254641"/>
                    <a:pt x="83066" y="257670"/>
                    <a:pt x="86725" y="259490"/>
                  </a:cubicBezTo>
                  <a:cubicBezTo>
                    <a:pt x="92213" y="262638"/>
                    <a:pt x="98422" y="264303"/>
                    <a:pt x="104745" y="264326"/>
                  </a:cubicBezTo>
                  <a:lnTo>
                    <a:pt x="114371" y="264326"/>
                  </a:lnTo>
                  <a:lnTo>
                    <a:pt x="114371" y="271808"/>
                  </a:lnTo>
                  <a:lnTo>
                    <a:pt x="319" y="271808"/>
                  </a:lnTo>
                  <a:lnTo>
                    <a:pt x="319" y="264326"/>
                  </a:lnTo>
                  <a:lnTo>
                    <a:pt x="9717" y="264326"/>
                  </a:lnTo>
                  <a:cubicBezTo>
                    <a:pt x="20698" y="264326"/>
                    <a:pt x="28682" y="261055"/>
                    <a:pt x="33668" y="254517"/>
                  </a:cubicBezTo>
                  <a:cubicBezTo>
                    <a:pt x="36770" y="250229"/>
                    <a:pt x="38230" y="239964"/>
                    <a:pt x="38230" y="223678"/>
                  </a:cubicBezTo>
                  <a:lnTo>
                    <a:pt x="38230" y="48084"/>
                  </a:lnTo>
                  <a:cubicBezTo>
                    <a:pt x="38759" y="38882"/>
                    <a:pt x="37897" y="29658"/>
                    <a:pt x="35675" y="20712"/>
                  </a:cubicBezTo>
                  <a:cubicBezTo>
                    <a:pt x="34024" y="17030"/>
                    <a:pt x="31204" y="13996"/>
                    <a:pt x="27646" y="12089"/>
                  </a:cubicBezTo>
                  <a:cubicBezTo>
                    <a:pt x="22099" y="8901"/>
                    <a:pt x="15798" y="7249"/>
                    <a:pt x="9398" y="7299"/>
                  </a:cubicBezTo>
                  <a:lnTo>
                    <a:pt x="0" y="7299"/>
                  </a:lnTo>
                  <a:lnTo>
                    <a:pt x="0" y="0"/>
                  </a:lnTo>
                  <a:lnTo>
                    <a:pt x="197446" y="0"/>
                  </a:lnTo>
                  <a:lnTo>
                    <a:pt x="200183" y="59672"/>
                  </a:lnTo>
                  <a:lnTo>
                    <a:pt x="193295" y="59672"/>
                  </a:lnTo>
                  <a:cubicBezTo>
                    <a:pt x="191109" y="49704"/>
                    <a:pt x="187104" y="40224"/>
                    <a:pt x="181479" y="31706"/>
                  </a:cubicBezTo>
                  <a:cubicBezTo>
                    <a:pt x="177227" y="25940"/>
                    <a:pt x="171465" y="21455"/>
                    <a:pt x="164827" y="18750"/>
                  </a:cubicBezTo>
                  <a:cubicBezTo>
                    <a:pt x="154928" y="15602"/>
                    <a:pt x="144544" y="14243"/>
                    <a:pt x="134170" y="14736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2904AC-BC83-A3A1-4615-D3F6C57D071B}"/>
                </a:ext>
              </a:extLst>
            </p:cNvPr>
            <p:cNvSpPr/>
            <p:nvPr/>
          </p:nvSpPr>
          <p:spPr>
            <a:xfrm>
              <a:off x="4572239" y="2216155"/>
              <a:ext cx="133308" cy="189156"/>
            </a:xfrm>
            <a:custGeom>
              <a:avLst/>
              <a:gdLst>
                <a:gd name="connsiteX0" fmla="*/ 62683 w 133308"/>
                <a:gd name="connsiteY0" fmla="*/ 14 h 189156"/>
                <a:gd name="connsiteX1" fmla="*/ 62683 w 133308"/>
                <a:gd name="connsiteY1" fmla="*/ 41072 h 189156"/>
                <a:gd name="connsiteX2" fmla="*/ 108577 w 133308"/>
                <a:gd name="connsiteY2" fmla="*/ 14 h 189156"/>
                <a:gd name="connsiteX3" fmla="*/ 126278 w 133308"/>
                <a:gd name="connsiteY3" fmla="*/ 6720 h 189156"/>
                <a:gd name="connsiteX4" fmla="*/ 133303 w 133308"/>
                <a:gd name="connsiteY4" fmla="*/ 22231 h 189156"/>
                <a:gd name="connsiteX5" fmla="*/ 128239 w 133308"/>
                <a:gd name="connsiteY5" fmla="*/ 35461 h 189156"/>
                <a:gd name="connsiteX6" fmla="*/ 116196 w 133308"/>
                <a:gd name="connsiteY6" fmla="*/ 40844 h 189156"/>
                <a:gd name="connsiteX7" fmla="*/ 100913 w 133308"/>
                <a:gd name="connsiteY7" fmla="*/ 34001 h 189156"/>
                <a:gd name="connsiteX8" fmla="*/ 88367 w 133308"/>
                <a:gd name="connsiteY8" fmla="*/ 27158 h 189156"/>
                <a:gd name="connsiteX9" fmla="*/ 80749 w 133308"/>
                <a:gd name="connsiteY9" fmla="*/ 31173 h 189156"/>
                <a:gd name="connsiteX10" fmla="*/ 62500 w 133308"/>
                <a:gd name="connsiteY10" fmla="*/ 58089 h 189156"/>
                <a:gd name="connsiteX11" fmla="*/ 62500 w 133308"/>
                <a:gd name="connsiteY11" fmla="*/ 146045 h 189156"/>
                <a:gd name="connsiteX12" fmla="*/ 66196 w 133308"/>
                <a:gd name="connsiteY12" fmla="*/ 169175 h 189156"/>
                <a:gd name="connsiteX13" fmla="*/ 75320 w 133308"/>
                <a:gd name="connsiteY13" fmla="*/ 178299 h 189156"/>
                <a:gd name="connsiteX14" fmla="*/ 93933 w 133308"/>
                <a:gd name="connsiteY14" fmla="*/ 181857 h 189156"/>
                <a:gd name="connsiteX15" fmla="*/ 93933 w 133308"/>
                <a:gd name="connsiteY15" fmla="*/ 189157 h 189156"/>
                <a:gd name="connsiteX16" fmla="*/ 1779 w 133308"/>
                <a:gd name="connsiteY16" fmla="*/ 189157 h 189156"/>
                <a:gd name="connsiteX17" fmla="*/ 1779 w 133308"/>
                <a:gd name="connsiteY17" fmla="*/ 181857 h 189156"/>
                <a:gd name="connsiteX18" fmla="*/ 22126 w 133308"/>
                <a:gd name="connsiteY18" fmla="*/ 177295 h 189156"/>
                <a:gd name="connsiteX19" fmla="*/ 29015 w 133308"/>
                <a:gd name="connsiteY19" fmla="*/ 167031 h 189156"/>
                <a:gd name="connsiteX20" fmla="*/ 29973 w 133308"/>
                <a:gd name="connsiteY20" fmla="*/ 147505 h 189156"/>
                <a:gd name="connsiteX21" fmla="*/ 29973 w 133308"/>
                <a:gd name="connsiteY21" fmla="*/ 76565 h 189156"/>
                <a:gd name="connsiteX22" fmla="*/ 28695 w 133308"/>
                <a:gd name="connsiteY22" fmla="*/ 38426 h 189156"/>
                <a:gd name="connsiteX23" fmla="*/ 24133 w 133308"/>
                <a:gd name="connsiteY23" fmla="*/ 29530 h 189156"/>
                <a:gd name="connsiteX24" fmla="*/ 15648 w 133308"/>
                <a:gd name="connsiteY24" fmla="*/ 26702 h 189156"/>
                <a:gd name="connsiteX25" fmla="*/ 1962 w 133308"/>
                <a:gd name="connsiteY25" fmla="*/ 29713 h 189156"/>
                <a:gd name="connsiteX26" fmla="*/ 0 w 133308"/>
                <a:gd name="connsiteY26" fmla="*/ 22459 h 189156"/>
                <a:gd name="connsiteX27" fmla="*/ 54471 w 133308"/>
                <a:gd name="connsiteY27" fmla="*/ 14 h 18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308" h="189156">
                  <a:moveTo>
                    <a:pt x="62683" y="14"/>
                  </a:moveTo>
                  <a:lnTo>
                    <a:pt x="62683" y="41072"/>
                  </a:lnTo>
                  <a:cubicBezTo>
                    <a:pt x="77555" y="13700"/>
                    <a:pt x="92852" y="14"/>
                    <a:pt x="108577" y="14"/>
                  </a:cubicBezTo>
                  <a:cubicBezTo>
                    <a:pt x="115137" y="-205"/>
                    <a:pt x="121511" y="2208"/>
                    <a:pt x="126278" y="6720"/>
                  </a:cubicBezTo>
                  <a:cubicBezTo>
                    <a:pt x="130712" y="10661"/>
                    <a:pt x="133262" y="16300"/>
                    <a:pt x="133303" y="22231"/>
                  </a:cubicBezTo>
                  <a:cubicBezTo>
                    <a:pt x="133422" y="27135"/>
                    <a:pt x="131602" y="31889"/>
                    <a:pt x="128239" y="35461"/>
                  </a:cubicBezTo>
                  <a:cubicBezTo>
                    <a:pt x="125192" y="38914"/>
                    <a:pt x="120799" y="40876"/>
                    <a:pt x="116196" y="40844"/>
                  </a:cubicBezTo>
                  <a:cubicBezTo>
                    <a:pt x="110475" y="40351"/>
                    <a:pt x="105092" y="37938"/>
                    <a:pt x="100913" y="34001"/>
                  </a:cubicBezTo>
                  <a:cubicBezTo>
                    <a:pt x="97482" y="30552"/>
                    <a:pt x="93125" y="28171"/>
                    <a:pt x="88367" y="27158"/>
                  </a:cubicBezTo>
                  <a:cubicBezTo>
                    <a:pt x="85402" y="27450"/>
                    <a:pt x="82665" y="28891"/>
                    <a:pt x="80749" y="31173"/>
                  </a:cubicBezTo>
                  <a:cubicBezTo>
                    <a:pt x="73166" y="39028"/>
                    <a:pt x="66994" y="48134"/>
                    <a:pt x="62500" y="58089"/>
                  </a:cubicBezTo>
                  <a:lnTo>
                    <a:pt x="62500" y="146045"/>
                  </a:lnTo>
                  <a:cubicBezTo>
                    <a:pt x="62090" y="153928"/>
                    <a:pt x="63349" y="161812"/>
                    <a:pt x="66196" y="169175"/>
                  </a:cubicBezTo>
                  <a:cubicBezTo>
                    <a:pt x="68162" y="173126"/>
                    <a:pt x="71369" y="176333"/>
                    <a:pt x="75320" y="178299"/>
                  </a:cubicBezTo>
                  <a:cubicBezTo>
                    <a:pt x="81141" y="180991"/>
                    <a:pt x="87532" y="182213"/>
                    <a:pt x="93933" y="181857"/>
                  </a:cubicBezTo>
                  <a:lnTo>
                    <a:pt x="93933" y="189157"/>
                  </a:lnTo>
                  <a:lnTo>
                    <a:pt x="1779" y="189157"/>
                  </a:lnTo>
                  <a:lnTo>
                    <a:pt x="1779" y="181857"/>
                  </a:lnTo>
                  <a:cubicBezTo>
                    <a:pt x="8859" y="182313"/>
                    <a:pt x="15922" y="180731"/>
                    <a:pt x="22126" y="177295"/>
                  </a:cubicBezTo>
                  <a:cubicBezTo>
                    <a:pt x="25616" y="174846"/>
                    <a:pt x="28070" y="171187"/>
                    <a:pt x="29015" y="167031"/>
                  </a:cubicBezTo>
                  <a:cubicBezTo>
                    <a:pt x="29923" y="160566"/>
                    <a:pt x="30242" y="154029"/>
                    <a:pt x="29973" y="147505"/>
                  </a:cubicBezTo>
                  <a:lnTo>
                    <a:pt x="29973" y="76565"/>
                  </a:lnTo>
                  <a:cubicBezTo>
                    <a:pt x="30361" y="63837"/>
                    <a:pt x="29936" y="51100"/>
                    <a:pt x="28695" y="38426"/>
                  </a:cubicBezTo>
                  <a:cubicBezTo>
                    <a:pt x="28244" y="35023"/>
                    <a:pt x="26633" y="31884"/>
                    <a:pt x="24133" y="29530"/>
                  </a:cubicBezTo>
                  <a:cubicBezTo>
                    <a:pt x="21729" y="27610"/>
                    <a:pt x="18723" y="26606"/>
                    <a:pt x="15648" y="26702"/>
                  </a:cubicBezTo>
                  <a:cubicBezTo>
                    <a:pt x="10940" y="26871"/>
                    <a:pt x="6305" y="27892"/>
                    <a:pt x="1962" y="29713"/>
                  </a:cubicBezTo>
                  <a:lnTo>
                    <a:pt x="0" y="22459"/>
                  </a:lnTo>
                  <a:lnTo>
                    <a:pt x="54471" y="14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475EE-EFC4-76F2-B18E-BD376DF85512}"/>
                </a:ext>
              </a:extLst>
            </p:cNvPr>
            <p:cNvSpPr/>
            <p:nvPr/>
          </p:nvSpPr>
          <p:spPr>
            <a:xfrm>
              <a:off x="4717951" y="2216088"/>
              <a:ext cx="151916" cy="194663"/>
            </a:xfrm>
            <a:custGeom>
              <a:avLst/>
              <a:gdLst>
                <a:gd name="connsiteX0" fmla="*/ 27783 w 151916"/>
                <a:gd name="connsiteY0" fmla="*/ 74716 h 194663"/>
                <a:gd name="connsiteX1" fmla="*/ 47217 w 151916"/>
                <a:gd name="connsiteY1" fmla="*/ 138585 h 194663"/>
                <a:gd name="connsiteX2" fmla="*/ 93294 w 151916"/>
                <a:gd name="connsiteY2" fmla="*/ 161760 h 194663"/>
                <a:gd name="connsiteX3" fmla="*/ 123951 w 151916"/>
                <a:gd name="connsiteY3" fmla="*/ 151906 h 194663"/>
                <a:gd name="connsiteX4" fmla="*/ 145849 w 151916"/>
                <a:gd name="connsiteY4" fmla="*/ 117919 h 194663"/>
                <a:gd name="connsiteX5" fmla="*/ 151917 w 151916"/>
                <a:gd name="connsiteY5" fmla="*/ 121933 h 194663"/>
                <a:gd name="connsiteX6" fmla="*/ 127966 w 151916"/>
                <a:gd name="connsiteY6" fmla="*/ 172116 h 194663"/>
                <a:gd name="connsiteX7" fmla="*/ 78376 w 151916"/>
                <a:gd name="connsiteY7" fmla="*/ 194653 h 194663"/>
                <a:gd name="connsiteX8" fmla="*/ 23038 w 151916"/>
                <a:gd name="connsiteY8" fmla="*/ 168923 h 194663"/>
                <a:gd name="connsiteX9" fmla="*/ 0 w 151916"/>
                <a:gd name="connsiteY9" fmla="*/ 99716 h 194663"/>
                <a:gd name="connsiteX10" fmla="*/ 23586 w 151916"/>
                <a:gd name="connsiteY10" fmla="*/ 26358 h 194663"/>
                <a:gd name="connsiteX11" fmla="*/ 82893 w 151916"/>
                <a:gd name="connsiteY11" fmla="*/ 35 h 194663"/>
                <a:gd name="connsiteX12" fmla="*/ 132482 w 151916"/>
                <a:gd name="connsiteY12" fmla="*/ 20336 h 194663"/>
                <a:gd name="connsiteX13" fmla="*/ 151917 w 151916"/>
                <a:gd name="connsiteY13" fmla="*/ 74670 h 194663"/>
                <a:gd name="connsiteX14" fmla="*/ 27783 w 151916"/>
                <a:gd name="connsiteY14" fmla="*/ 63174 h 194663"/>
                <a:gd name="connsiteX15" fmla="*/ 111132 w 151916"/>
                <a:gd name="connsiteY15" fmla="*/ 63174 h 194663"/>
                <a:gd name="connsiteX16" fmla="*/ 107026 w 151916"/>
                <a:gd name="connsiteY16" fmla="*/ 38402 h 194663"/>
                <a:gd name="connsiteX17" fmla="*/ 92382 w 151916"/>
                <a:gd name="connsiteY17" fmla="*/ 20792 h 194663"/>
                <a:gd name="connsiteX18" fmla="*/ 72035 w 151916"/>
                <a:gd name="connsiteY18" fmla="*/ 14406 h 194663"/>
                <a:gd name="connsiteX19" fmla="*/ 42838 w 151916"/>
                <a:gd name="connsiteY19" fmla="*/ 27316 h 194663"/>
                <a:gd name="connsiteX20" fmla="*/ 27783 w 151916"/>
                <a:gd name="connsiteY20" fmla="*/ 63174 h 19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3">
                  <a:moveTo>
                    <a:pt x="27783" y="74716"/>
                  </a:moveTo>
                  <a:cubicBezTo>
                    <a:pt x="27783" y="101906"/>
                    <a:pt x="34261" y="123197"/>
                    <a:pt x="47217" y="138585"/>
                  </a:cubicBezTo>
                  <a:cubicBezTo>
                    <a:pt x="60174" y="153973"/>
                    <a:pt x="75534" y="161701"/>
                    <a:pt x="93294" y="161760"/>
                  </a:cubicBezTo>
                  <a:cubicBezTo>
                    <a:pt x="104325" y="161993"/>
                    <a:pt x="115119" y="158521"/>
                    <a:pt x="123951" y="151906"/>
                  </a:cubicBezTo>
                  <a:cubicBezTo>
                    <a:pt x="132651" y="145337"/>
                    <a:pt x="139950" y="134009"/>
                    <a:pt x="145849" y="117919"/>
                  </a:cubicBezTo>
                  <a:lnTo>
                    <a:pt x="151917" y="121933"/>
                  </a:lnTo>
                  <a:cubicBezTo>
                    <a:pt x="149029" y="140647"/>
                    <a:pt x="140699" y="158101"/>
                    <a:pt x="127966" y="172116"/>
                  </a:cubicBezTo>
                  <a:cubicBezTo>
                    <a:pt x="115685" y="186728"/>
                    <a:pt x="97459" y="195008"/>
                    <a:pt x="78376" y="194653"/>
                  </a:cubicBezTo>
                  <a:cubicBezTo>
                    <a:pt x="57021" y="194744"/>
                    <a:pt x="36734" y="185310"/>
                    <a:pt x="23038" y="168923"/>
                  </a:cubicBezTo>
                  <a:cubicBezTo>
                    <a:pt x="7651" y="151769"/>
                    <a:pt x="-32" y="128699"/>
                    <a:pt x="0" y="99716"/>
                  </a:cubicBezTo>
                  <a:cubicBezTo>
                    <a:pt x="0" y="68361"/>
                    <a:pt x="7860" y="43909"/>
                    <a:pt x="23586" y="26358"/>
                  </a:cubicBezTo>
                  <a:cubicBezTo>
                    <a:pt x="38449" y="9196"/>
                    <a:pt x="60192" y="-458"/>
                    <a:pt x="82893" y="35"/>
                  </a:cubicBezTo>
                  <a:cubicBezTo>
                    <a:pt x="101561" y="-576"/>
                    <a:pt x="119604" y="6810"/>
                    <a:pt x="132482" y="20336"/>
                  </a:cubicBezTo>
                  <a:cubicBezTo>
                    <a:pt x="145439" y="33899"/>
                    <a:pt x="151917" y="52011"/>
                    <a:pt x="151917" y="74670"/>
                  </a:cubicBezTo>
                  <a:close/>
                  <a:moveTo>
                    <a:pt x="27783" y="63174"/>
                  </a:moveTo>
                  <a:lnTo>
                    <a:pt x="111132" y="63174"/>
                  </a:lnTo>
                  <a:cubicBezTo>
                    <a:pt x="111091" y="54752"/>
                    <a:pt x="109709" y="46386"/>
                    <a:pt x="107026" y="38402"/>
                  </a:cubicBezTo>
                  <a:cubicBezTo>
                    <a:pt x="103979" y="31221"/>
                    <a:pt x="98887" y="25099"/>
                    <a:pt x="92382" y="20792"/>
                  </a:cubicBezTo>
                  <a:cubicBezTo>
                    <a:pt x="86378" y="16700"/>
                    <a:pt x="79298" y="14479"/>
                    <a:pt x="72035" y="14406"/>
                  </a:cubicBezTo>
                  <a:cubicBezTo>
                    <a:pt x="60936" y="14483"/>
                    <a:pt x="50365" y="19159"/>
                    <a:pt x="42838" y="27316"/>
                  </a:cubicBezTo>
                  <a:cubicBezTo>
                    <a:pt x="33695" y="37084"/>
                    <a:pt x="28353" y="49807"/>
                    <a:pt x="27783" y="63174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2E6D0B-515E-6869-B7D3-2582328136FD}"/>
                </a:ext>
              </a:extLst>
            </p:cNvPr>
            <p:cNvSpPr/>
            <p:nvPr/>
          </p:nvSpPr>
          <p:spPr>
            <a:xfrm>
              <a:off x="4900760" y="2216169"/>
              <a:ext cx="122511" cy="194800"/>
            </a:xfrm>
            <a:custGeom>
              <a:avLst/>
              <a:gdLst>
                <a:gd name="connsiteX0" fmla="*/ 108890 w 122511"/>
                <a:gd name="connsiteY0" fmla="*/ 0 h 194800"/>
                <a:gd name="connsiteX1" fmla="*/ 108890 w 122511"/>
                <a:gd name="connsiteY1" fmla="*/ 62637 h 194800"/>
                <a:gd name="connsiteX2" fmla="*/ 102594 w 122511"/>
                <a:gd name="connsiteY2" fmla="*/ 62637 h 194800"/>
                <a:gd name="connsiteX3" fmla="*/ 83570 w 122511"/>
                <a:gd name="connsiteY3" fmla="*/ 22400 h 194800"/>
                <a:gd name="connsiteX4" fmla="*/ 53917 w 122511"/>
                <a:gd name="connsiteY4" fmla="*/ 11770 h 194800"/>
                <a:gd name="connsiteX5" fmla="*/ 31837 w 122511"/>
                <a:gd name="connsiteY5" fmla="*/ 19161 h 194800"/>
                <a:gd name="connsiteX6" fmla="*/ 23214 w 122511"/>
                <a:gd name="connsiteY6" fmla="*/ 35858 h 194800"/>
                <a:gd name="connsiteX7" fmla="*/ 29464 w 122511"/>
                <a:gd name="connsiteY7" fmla="*/ 55110 h 194800"/>
                <a:gd name="connsiteX8" fmla="*/ 54100 w 122511"/>
                <a:gd name="connsiteY8" fmla="*/ 72537 h 194800"/>
                <a:gd name="connsiteX9" fmla="*/ 82749 w 122511"/>
                <a:gd name="connsiteY9" fmla="*/ 86770 h 194800"/>
                <a:gd name="connsiteX10" fmla="*/ 122485 w 122511"/>
                <a:gd name="connsiteY10" fmla="*/ 139097 h 194800"/>
                <a:gd name="connsiteX11" fmla="*/ 103963 w 122511"/>
                <a:gd name="connsiteY11" fmla="*/ 179471 h 194800"/>
                <a:gd name="connsiteX12" fmla="*/ 62585 w 122511"/>
                <a:gd name="connsiteY12" fmla="*/ 194800 h 194800"/>
                <a:gd name="connsiteX13" fmla="*/ 24994 w 122511"/>
                <a:gd name="connsiteY13" fmla="*/ 188732 h 194800"/>
                <a:gd name="connsiteX14" fmla="*/ 14410 w 122511"/>
                <a:gd name="connsiteY14" fmla="*/ 186679 h 194800"/>
                <a:gd name="connsiteX15" fmla="*/ 7338 w 122511"/>
                <a:gd name="connsiteY15" fmla="*/ 192063 h 194800"/>
                <a:gd name="connsiteX16" fmla="*/ 860 w 122511"/>
                <a:gd name="connsiteY16" fmla="*/ 192063 h 194800"/>
                <a:gd name="connsiteX17" fmla="*/ 860 w 122511"/>
                <a:gd name="connsiteY17" fmla="*/ 126369 h 194800"/>
                <a:gd name="connsiteX18" fmla="*/ 7338 w 122511"/>
                <a:gd name="connsiteY18" fmla="*/ 126369 h 194800"/>
                <a:gd name="connsiteX19" fmla="*/ 28278 w 122511"/>
                <a:gd name="connsiteY19" fmla="*/ 168796 h 194800"/>
                <a:gd name="connsiteX20" fmla="*/ 62904 w 122511"/>
                <a:gd name="connsiteY20" fmla="*/ 183076 h 194800"/>
                <a:gd name="connsiteX21" fmla="*/ 84939 w 122511"/>
                <a:gd name="connsiteY21" fmla="*/ 174955 h 194800"/>
                <a:gd name="connsiteX22" fmla="*/ 93425 w 122511"/>
                <a:gd name="connsiteY22" fmla="*/ 155384 h 194800"/>
                <a:gd name="connsiteX23" fmla="*/ 83981 w 122511"/>
                <a:gd name="connsiteY23" fmla="*/ 132117 h 194800"/>
                <a:gd name="connsiteX24" fmla="*/ 46070 w 122511"/>
                <a:gd name="connsiteY24" fmla="*/ 108303 h 194800"/>
                <a:gd name="connsiteX25" fmla="*/ 8844 w 122511"/>
                <a:gd name="connsiteY25" fmla="*/ 82299 h 194800"/>
                <a:gd name="connsiteX26" fmla="*/ 39 w 122511"/>
                <a:gd name="connsiteY26" fmla="*/ 53422 h 194800"/>
                <a:gd name="connsiteX27" fmla="*/ 15231 w 122511"/>
                <a:gd name="connsiteY27" fmla="*/ 15465 h 194800"/>
                <a:gd name="connsiteX28" fmla="*/ 54465 w 122511"/>
                <a:gd name="connsiteY28" fmla="*/ 228 h 194800"/>
                <a:gd name="connsiteX29" fmla="*/ 80103 w 122511"/>
                <a:gd name="connsiteY29" fmla="*/ 4790 h 194800"/>
                <a:gd name="connsiteX30" fmla="*/ 93425 w 122511"/>
                <a:gd name="connsiteY30" fmla="*/ 7847 h 194800"/>
                <a:gd name="connsiteX31" fmla="*/ 98306 w 122511"/>
                <a:gd name="connsiteY31" fmla="*/ 6432 h 194800"/>
                <a:gd name="connsiteX32" fmla="*/ 102412 w 122511"/>
                <a:gd name="connsiteY32" fmla="*/ 137 h 1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511" h="194800">
                  <a:moveTo>
                    <a:pt x="108890" y="0"/>
                  </a:moveTo>
                  <a:lnTo>
                    <a:pt x="108890" y="62637"/>
                  </a:lnTo>
                  <a:lnTo>
                    <a:pt x="102594" y="62637"/>
                  </a:lnTo>
                  <a:cubicBezTo>
                    <a:pt x="97667" y="42929"/>
                    <a:pt x="91326" y="29516"/>
                    <a:pt x="83570" y="22400"/>
                  </a:cubicBezTo>
                  <a:cubicBezTo>
                    <a:pt x="75418" y="15182"/>
                    <a:pt x="64798" y="11378"/>
                    <a:pt x="53917" y="11770"/>
                  </a:cubicBezTo>
                  <a:cubicBezTo>
                    <a:pt x="45893" y="11396"/>
                    <a:pt x="38018" y="14028"/>
                    <a:pt x="31837" y="19161"/>
                  </a:cubicBezTo>
                  <a:cubicBezTo>
                    <a:pt x="26590" y="23139"/>
                    <a:pt x="23420" y="29275"/>
                    <a:pt x="23214" y="35858"/>
                  </a:cubicBezTo>
                  <a:cubicBezTo>
                    <a:pt x="23041" y="42801"/>
                    <a:pt x="25249" y="49590"/>
                    <a:pt x="29464" y="55110"/>
                  </a:cubicBezTo>
                  <a:cubicBezTo>
                    <a:pt x="33479" y="60584"/>
                    <a:pt x="41691" y="66424"/>
                    <a:pt x="54100" y="72537"/>
                  </a:cubicBezTo>
                  <a:lnTo>
                    <a:pt x="82749" y="86770"/>
                  </a:lnTo>
                  <a:cubicBezTo>
                    <a:pt x="109269" y="100000"/>
                    <a:pt x="122517" y="117441"/>
                    <a:pt x="122485" y="139097"/>
                  </a:cubicBezTo>
                  <a:cubicBezTo>
                    <a:pt x="122991" y="154718"/>
                    <a:pt x="116134" y="169668"/>
                    <a:pt x="103963" y="179471"/>
                  </a:cubicBezTo>
                  <a:cubicBezTo>
                    <a:pt x="92462" y="189389"/>
                    <a:pt x="77772" y="194832"/>
                    <a:pt x="62585" y="194800"/>
                  </a:cubicBezTo>
                  <a:cubicBezTo>
                    <a:pt x="49834" y="194526"/>
                    <a:pt x="37183" y="192487"/>
                    <a:pt x="24994" y="188732"/>
                  </a:cubicBezTo>
                  <a:cubicBezTo>
                    <a:pt x="21586" y="187533"/>
                    <a:pt x="18018" y="186839"/>
                    <a:pt x="14410" y="186679"/>
                  </a:cubicBezTo>
                  <a:cubicBezTo>
                    <a:pt x="11175" y="186862"/>
                    <a:pt x="8374" y="188993"/>
                    <a:pt x="7338" y="192063"/>
                  </a:cubicBezTo>
                  <a:lnTo>
                    <a:pt x="860" y="192063"/>
                  </a:lnTo>
                  <a:lnTo>
                    <a:pt x="860" y="126369"/>
                  </a:lnTo>
                  <a:lnTo>
                    <a:pt x="7338" y="126369"/>
                  </a:lnTo>
                  <a:cubicBezTo>
                    <a:pt x="10988" y="145165"/>
                    <a:pt x="17968" y="159261"/>
                    <a:pt x="28278" y="168796"/>
                  </a:cubicBezTo>
                  <a:cubicBezTo>
                    <a:pt x="37544" y="177847"/>
                    <a:pt x="49953" y="182961"/>
                    <a:pt x="62904" y="183076"/>
                  </a:cubicBezTo>
                  <a:cubicBezTo>
                    <a:pt x="71034" y="183399"/>
                    <a:pt x="78963" y="180480"/>
                    <a:pt x="84939" y="174955"/>
                  </a:cubicBezTo>
                  <a:cubicBezTo>
                    <a:pt x="90423" y="169937"/>
                    <a:pt x="93507" y="162815"/>
                    <a:pt x="93425" y="155384"/>
                  </a:cubicBezTo>
                  <a:cubicBezTo>
                    <a:pt x="93625" y="146656"/>
                    <a:pt x="90204" y="138235"/>
                    <a:pt x="83981" y="132117"/>
                  </a:cubicBezTo>
                  <a:cubicBezTo>
                    <a:pt x="77626" y="125821"/>
                    <a:pt x="64989" y="117884"/>
                    <a:pt x="46070" y="108303"/>
                  </a:cubicBezTo>
                  <a:cubicBezTo>
                    <a:pt x="27152" y="98723"/>
                    <a:pt x="14743" y="90055"/>
                    <a:pt x="8844" y="82299"/>
                  </a:cubicBezTo>
                  <a:cubicBezTo>
                    <a:pt x="2717" y="73951"/>
                    <a:pt x="-390" y="63768"/>
                    <a:pt x="39" y="53422"/>
                  </a:cubicBezTo>
                  <a:cubicBezTo>
                    <a:pt x="-335" y="39220"/>
                    <a:pt x="5162" y="25488"/>
                    <a:pt x="15231" y="15465"/>
                  </a:cubicBezTo>
                  <a:cubicBezTo>
                    <a:pt x="25632" y="5169"/>
                    <a:pt x="39839" y="-347"/>
                    <a:pt x="54465" y="228"/>
                  </a:cubicBezTo>
                  <a:cubicBezTo>
                    <a:pt x="63187" y="488"/>
                    <a:pt x="71828" y="2026"/>
                    <a:pt x="80103" y="4790"/>
                  </a:cubicBezTo>
                  <a:cubicBezTo>
                    <a:pt x="84415" y="6309"/>
                    <a:pt x="88881" y="7336"/>
                    <a:pt x="93425" y="7847"/>
                  </a:cubicBezTo>
                  <a:cubicBezTo>
                    <a:pt x="95163" y="7938"/>
                    <a:pt x="96883" y="7441"/>
                    <a:pt x="98306" y="6432"/>
                  </a:cubicBezTo>
                  <a:cubicBezTo>
                    <a:pt x="100071" y="4621"/>
                    <a:pt x="101467" y="2482"/>
                    <a:pt x="102412" y="137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BDD159-DC9A-CECF-B4BD-755C737B9356}"/>
                </a:ext>
              </a:extLst>
            </p:cNvPr>
            <p:cNvSpPr/>
            <p:nvPr/>
          </p:nvSpPr>
          <p:spPr>
            <a:xfrm>
              <a:off x="5039531" y="2216032"/>
              <a:ext cx="196488" cy="189279"/>
            </a:xfrm>
            <a:custGeom>
              <a:avLst/>
              <a:gdLst>
                <a:gd name="connsiteX0" fmla="*/ 62957 w 196488"/>
                <a:gd name="connsiteY0" fmla="*/ 38960 h 189279"/>
                <a:gd name="connsiteX1" fmla="*/ 122993 w 196488"/>
                <a:gd name="connsiteY1" fmla="*/ 137 h 189279"/>
                <a:gd name="connsiteX2" fmla="*/ 148176 w 196488"/>
                <a:gd name="connsiteY2" fmla="*/ 7664 h 189279"/>
                <a:gd name="connsiteX3" fmla="*/ 165010 w 196488"/>
                <a:gd name="connsiteY3" fmla="*/ 32391 h 189279"/>
                <a:gd name="connsiteX4" fmla="*/ 169298 w 196488"/>
                <a:gd name="connsiteY4" fmla="*/ 69298 h 189279"/>
                <a:gd name="connsiteX5" fmla="*/ 169298 w 196488"/>
                <a:gd name="connsiteY5" fmla="*/ 147674 h 189279"/>
                <a:gd name="connsiteX6" fmla="*/ 172035 w 196488"/>
                <a:gd name="connsiteY6" fmla="*/ 171305 h 189279"/>
                <a:gd name="connsiteX7" fmla="*/ 178970 w 196488"/>
                <a:gd name="connsiteY7" fmla="*/ 179107 h 189279"/>
                <a:gd name="connsiteX8" fmla="*/ 196488 w 196488"/>
                <a:gd name="connsiteY8" fmla="*/ 181981 h 189279"/>
                <a:gd name="connsiteX9" fmla="*/ 196488 w 196488"/>
                <a:gd name="connsiteY9" fmla="*/ 189280 h 189279"/>
                <a:gd name="connsiteX10" fmla="*/ 107665 w 196488"/>
                <a:gd name="connsiteY10" fmla="*/ 189280 h 189279"/>
                <a:gd name="connsiteX11" fmla="*/ 107665 w 196488"/>
                <a:gd name="connsiteY11" fmla="*/ 181981 h 189279"/>
                <a:gd name="connsiteX12" fmla="*/ 111406 w 196488"/>
                <a:gd name="connsiteY12" fmla="*/ 181981 h 189279"/>
                <a:gd name="connsiteX13" fmla="*/ 128970 w 196488"/>
                <a:gd name="connsiteY13" fmla="*/ 178103 h 189279"/>
                <a:gd name="connsiteX14" fmla="*/ 135950 w 196488"/>
                <a:gd name="connsiteY14" fmla="*/ 166607 h 189279"/>
                <a:gd name="connsiteX15" fmla="*/ 136725 w 196488"/>
                <a:gd name="connsiteY15" fmla="*/ 147765 h 189279"/>
                <a:gd name="connsiteX16" fmla="*/ 136725 w 196488"/>
                <a:gd name="connsiteY16" fmla="*/ 72491 h 189279"/>
                <a:gd name="connsiteX17" fmla="*/ 130384 w 196488"/>
                <a:gd name="connsiteY17" fmla="*/ 35995 h 189279"/>
                <a:gd name="connsiteX18" fmla="*/ 109079 w 196488"/>
                <a:gd name="connsiteY18" fmla="*/ 24681 h 189279"/>
                <a:gd name="connsiteX19" fmla="*/ 62957 w 196488"/>
                <a:gd name="connsiteY19" fmla="*/ 50730 h 189279"/>
                <a:gd name="connsiteX20" fmla="*/ 62957 w 196488"/>
                <a:gd name="connsiteY20" fmla="*/ 147628 h 189279"/>
                <a:gd name="connsiteX21" fmla="*/ 65101 w 196488"/>
                <a:gd name="connsiteY21" fmla="*/ 170439 h 189279"/>
                <a:gd name="connsiteX22" fmla="*/ 72674 w 196488"/>
                <a:gd name="connsiteY22" fmla="*/ 178924 h 189279"/>
                <a:gd name="connsiteX23" fmla="*/ 92199 w 196488"/>
                <a:gd name="connsiteY23" fmla="*/ 181616 h 189279"/>
                <a:gd name="connsiteX24" fmla="*/ 92199 w 196488"/>
                <a:gd name="connsiteY24" fmla="*/ 188915 h 189279"/>
                <a:gd name="connsiteX25" fmla="*/ 3193 w 196488"/>
                <a:gd name="connsiteY25" fmla="*/ 188915 h 189279"/>
                <a:gd name="connsiteX26" fmla="*/ 3193 w 196488"/>
                <a:gd name="connsiteY26" fmla="*/ 181981 h 189279"/>
                <a:gd name="connsiteX27" fmla="*/ 7117 w 196488"/>
                <a:gd name="connsiteY27" fmla="*/ 181981 h 189279"/>
                <a:gd name="connsiteX28" fmla="*/ 25365 w 196488"/>
                <a:gd name="connsiteY28" fmla="*/ 174910 h 189279"/>
                <a:gd name="connsiteX29" fmla="*/ 30155 w 196488"/>
                <a:gd name="connsiteY29" fmla="*/ 147765 h 189279"/>
                <a:gd name="connsiteX30" fmla="*/ 30155 w 196488"/>
                <a:gd name="connsiteY30" fmla="*/ 79334 h 189279"/>
                <a:gd name="connsiteX31" fmla="*/ 28695 w 196488"/>
                <a:gd name="connsiteY31" fmla="*/ 39097 h 189279"/>
                <a:gd name="connsiteX32" fmla="*/ 24133 w 196488"/>
                <a:gd name="connsiteY32" fmla="*/ 29334 h 189279"/>
                <a:gd name="connsiteX33" fmla="*/ 16013 w 196488"/>
                <a:gd name="connsiteY33" fmla="*/ 26734 h 189279"/>
                <a:gd name="connsiteX34" fmla="*/ 2920 w 196488"/>
                <a:gd name="connsiteY34" fmla="*/ 29699 h 189279"/>
                <a:gd name="connsiteX35" fmla="*/ 0 w 196488"/>
                <a:gd name="connsiteY35" fmla="*/ 22445 h 189279"/>
                <a:gd name="connsiteX36" fmla="*/ 54243 w 196488"/>
                <a:gd name="connsiteY36" fmla="*/ 0 h 189279"/>
                <a:gd name="connsiteX37" fmla="*/ 62683 w 196488"/>
                <a:gd name="connsiteY37" fmla="*/ 0 h 1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488" h="189279">
                  <a:moveTo>
                    <a:pt x="62957" y="38960"/>
                  </a:moveTo>
                  <a:cubicBezTo>
                    <a:pt x="83942" y="13107"/>
                    <a:pt x="103956" y="169"/>
                    <a:pt x="122993" y="137"/>
                  </a:cubicBezTo>
                  <a:cubicBezTo>
                    <a:pt x="131976" y="-100"/>
                    <a:pt x="140799" y="2537"/>
                    <a:pt x="148176" y="7664"/>
                  </a:cubicBezTo>
                  <a:cubicBezTo>
                    <a:pt x="156168" y="14006"/>
                    <a:pt x="162045" y="22628"/>
                    <a:pt x="165010" y="32391"/>
                  </a:cubicBezTo>
                  <a:cubicBezTo>
                    <a:pt x="168390" y="44389"/>
                    <a:pt x="169836" y="56848"/>
                    <a:pt x="169298" y="69298"/>
                  </a:cubicBezTo>
                  <a:lnTo>
                    <a:pt x="169298" y="147674"/>
                  </a:lnTo>
                  <a:cubicBezTo>
                    <a:pt x="168805" y="155653"/>
                    <a:pt x="169732" y="163650"/>
                    <a:pt x="172035" y="171305"/>
                  </a:cubicBezTo>
                  <a:cubicBezTo>
                    <a:pt x="173440" y="174590"/>
                    <a:pt x="175872" y="177327"/>
                    <a:pt x="178970" y="179107"/>
                  </a:cubicBezTo>
                  <a:cubicBezTo>
                    <a:pt x="184508" y="181410"/>
                    <a:pt x="190503" y="182396"/>
                    <a:pt x="196488" y="181981"/>
                  </a:cubicBezTo>
                  <a:lnTo>
                    <a:pt x="196488" y="189280"/>
                  </a:lnTo>
                  <a:lnTo>
                    <a:pt x="107665" y="189280"/>
                  </a:lnTo>
                  <a:lnTo>
                    <a:pt x="107665" y="181981"/>
                  </a:lnTo>
                  <a:lnTo>
                    <a:pt x="111406" y="181981"/>
                  </a:lnTo>
                  <a:cubicBezTo>
                    <a:pt x="117523" y="182546"/>
                    <a:pt x="123659" y="181192"/>
                    <a:pt x="128970" y="178103"/>
                  </a:cubicBezTo>
                  <a:cubicBezTo>
                    <a:pt x="132514" y="175160"/>
                    <a:pt x="134973" y="171109"/>
                    <a:pt x="135950" y="166607"/>
                  </a:cubicBezTo>
                  <a:cubicBezTo>
                    <a:pt x="136689" y="160357"/>
                    <a:pt x="136949" y="154056"/>
                    <a:pt x="136725" y="147765"/>
                  </a:cubicBezTo>
                  <a:lnTo>
                    <a:pt x="136725" y="72491"/>
                  </a:lnTo>
                  <a:cubicBezTo>
                    <a:pt x="136725" y="55794"/>
                    <a:pt x="134613" y="43627"/>
                    <a:pt x="130384" y="35995"/>
                  </a:cubicBezTo>
                  <a:cubicBezTo>
                    <a:pt x="126086" y="28403"/>
                    <a:pt x="117774" y="23992"/>
                    <a:pt x="109079" y="24681"/>
                  </a:cubicBezTo>
                  <a:cubicBezTo>
                    <a:pt x="93659" y="24681"/>
                    <a:pt x="78239" y="33349"/>
                    <a:pt x="62957" y="50730"/>
                  </a:cubicBezTo>
                  <a:lnTo>
                    <a:pt x="62957" y="147628"/>
                  </a:lnTo>
                  <a:cubicBezTo>
                    <a:pt x="62957" y="160037"/>
                    <a:pt x="63686" y="167701"/>
                    <a:pt x="65101" y="170439"/>
                  </a:cubicBezTo>
                  <a:cubicBezTo>
                    <a:pt x="66656" y="174002"/>
                    <a:pt x="69311" y="176976"/>
                    <a:pt x="72674" y="178924"/>
                  </a:cubicBezTo>
                  <a:cubicBezTo>
                    <a:pt x="78910" y="181233"/>
                    <a:pt x="85571" y="182154"/>
                    <a:pt x="92199" y="181616"/>
                  </a:cubicBezTo>
                  <a:lnTo>
                    <a:pt x="92199" y="188915"/>
                  </a:lnTo>
                  <a:lnTo>
                    <a:pt x="3193" y="188915"/>
                  </a:lnTo>
                  <a:lnTo>
                    <a:pt x="3193" y="181981"/>
                  </a:lnTo>
                  <a:lnTo>
                    <a:pt x="7117" y="181981"/>
                  </a:lnTo>
                  <a:cubicBezTo>
                    <a:pt x="16241" y="181981"/>
                    <a:pt x="22400" y="179608"/>
                    <a:pt x="25365" y="174910"/>
                  </a:cubicBezTo>
                  <a:cubicBezTo>
                    <a:pt x="28331" y="170210"/>
                    <a:pt x="30155" y="161223"/>
                    <a:pt x="30155" y="147765"/>
                  </a:cubicBezTo>
                  <a:lnTo>
                    <a:pt x="30155" y="79334"/>
                  </a:lnTo>
                  <a:cubicBezTo>
                    <a:pt x="30575" y="65904"/>
                    <a:pt x="30087" y="52459"/>
                    <a:pt x="28695" y="39097"/>
                  </a:cubicBezTo>
                  <a:cubicBezTo>
                    <a:pt x="28257" y="35438"/>
                    <a:pt x="26656" y="32017"/>
                    <a:pt x="24133" y="29334"/>
                  </a:cubicBezTo>
                  <a:cubicBezTo>
                    <a:pt x="21834" y="27505"/>
                    <a:pt x="18946" y="26583"/>
                    <a:pt x="16013" y="26734"/>
                  </a:cubicBezTo>
                  <a:cubicBezTo>
                    <a:pt x="11501" y="26902"/>
                    <a:pt x="7062" y="27911"/>
                    <a:pt x="2920" y="29699"/>
                  </a:cubicBezTo>
                  <a:lnTo>
                    <a:pt x="0" y="22445"/>
                  </a:lnTo>
                  <a:lnTo>
                    <a:pt x="54243" y="0"/>
                  </a:lnTo>
                  <a:lnTo>
                    <a:pt x="62683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9D5DED-3EF9-AF86-EB61-9CD3E816C78F}"/>
                </a:ext>
              </a:extLst>
            </p:cNvPr>
            <p:cNvSpPr/>
            <p:nvPr/>
          </p:nvSpPr>
          <p:spPr>
            <a:xfrm>
              <a:off x="5251388" y="2216137"/>
              <a:ext cx="173326" cy="194631"/>
            </a:xfrm>
            <a:custGeom>
              <a:avLst/>
              <a:gdLst>
                <a:gd name="connsiteX0" fmla="*/ 86912 w 173326"/>
                <a:gd name="connsiteY0" fmla="*/ 32 h 194631"/>
                <a:gd name="connsiteX1" fmla="*/ 152332 w 173326"/>
                <a:gd name="connsiteY1" fmla="*/ 31693 h 194631"/>
                <a:gd name="connsiteX2" fmla="*/ 173318 w 173326"/>
                <a:gd name="connsiteY2" fmla="*/ 93828 h 194631"/>
                <a:gd name="connsiteX3" fmla="*/ 161730 w 173326"/>
                <a:gd name="connsiteY3" fmla="*/ 143737 h 194631"/>
                <a:gd name="connsiteX4" fmla="*/ 129796 w 173326"/>
                <a:gd name="connsiteY4" fmla="*/ 181784 h 194631"/>
                <a:gd name="connsiteX5" fmla="*/ 84631 w 173326"/>
                <a:gd name="connsiteY5" fmla="*/ 194604 h 194631"/>
                <a:gd name="connsiteX6" fmla="*/ 20169 w 173326"/>
                <a:gd name="connsiteY6" fmla="*/ 161574 h 194631"/>
                <a:gd name="connsiteX7" fmla="*/ 5 w 173326"/>
                <a:gd name="connsiteY7" fmla="*/ 99029 h 194631"/>
                <a:gd name="connsiteX8" fmla="*/ 12231 w 173326"/>
                <a:gd name="connsiteY8" fmla="*/ 48846 h 194631"/>
                <a:gd name="connsiteX9" fmla="*/ 44485 w 173326"/>
                <a:gd name="connsiteY9" fmla="*/ 11939 h 194631"/>
                <a:gd name="connsiteX10" fmla="*/ 86821 w 173326"/>
                <a:gd name="connsiteY10" fmla="*/ 32 h 194631"/>
                <a:gd name="connsiteX11" fmla="*/ 80799 w 173326"/>
                <a:gd name="connsiteY11" fmla="*/ 13079 h 194631"/>
                <a:gd name="connsiteX12" fmla="*/ 59905 w 173326"/>
                <a:gd name="connsiteY12" fmla="*/ 19375 h 194631"/>
                <a:gd name="connsiteX13" fmla="*/ 42934 w 173326"/>
                <a:gd name="connsiteY13" fmla="*/ 41501 h 194631"/>
                <a:gd name="connsiteX14" fmla="*/ 36456 w 173326"/>
                <a:gd name="connsiteY14" fmla="*/ 82149 h 194631"/>
                <a:gd name="connsiteX15" fmla="*/ 52058 w 173326"/>
                <a:gd name="connsiteY15" fmla="*/ 151264 h 194631"/>
                <a:gd name="connsiteX16" fmla="*/ 93117 w 173326"/>
                <a:gd name="connsiteY16" fmla="*/ 180279 h 194631"/>
                <a:gd name="connsiteX17" fmla="*/ 124549 w 173326"/>
                <a:gd name="connsiteY17" fmla="*/ 164266 h 194631"/>
                <a:gd name="connsiteX18" fmla="*/ 136912 w 173326"/>
                <a:gd name="connsiteY18" fmla="*/ 109202 h 194631"/>
                <a:gd name="connsiteX19" fmla="*/ 116292 w 173326"/>
                <a:gd name="connsiteY19" fmla="*/ 32286 h 194631"/>
                <a:gd name="connsiteX20" fmla="*/ 80753 w 173326"/>
                <a:gd name="connsiteY20" fmla="*/ 13079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6" h="194631">
                  <a:moveTo>
                    <a:pt x="86912" y="32"/>
                  </a:moveTo>
                  <a:cubicBezTo>
                    <a:pt x="112574" y="-698"/>
                    <a:pt x="136981" y="11118"/>
                    <a:pt x="152332" y="31693"/>
                  </a:cubicBezTo>
                  <a:cubicBezTo>
                    <a:pt x="166224" y="49398"/>
                    <a:pt x="173628" y="71328"/>
                    <a:pt x="173318" y="93828"/>
                  </a:cubicBezTo>
                  <a:cubicBezTo>
                    <a:pt x="173117" y="111109"/>
                    <a:pt x="169162" y="128134"/>
                    <a:pt x="161730" y="143737"/>
                  </a:cubicBezTo>
                  <a:cubicBezTo>
                    <a:pt x="155092" y="159303"/>
                    <a:pt x="143975" y="172546"/>
                    <a:pt x="129796" y="181784"/>
                  </a:cubicBezTo>
                  <a:cubicBezTo>
                    <a:pt x="116301" y="190343"/>
                    <a:pt x="100612" y="194800"/>
                    <a:pt x="84631" y="194604"/>
                  </a:cubicBezTo>
                  <a:cubicBezTo>
                    <a:pt x="58919" y="195302"/>
                    <a:pt x="34622" y="182852"/>
                    <a:pt x="20169" y="161574"/>
                  </a:cubicBezTo>
                  <a:cubicBezTo>
                    <a:pt x="6862" y="143454"/>
                    <a:pt x="-214" y="121510"/>
                    <a:pt x="5" y="99029"/>
                  </a:cubicBezTo>
                  <a:cubicBezTo>
                    <a:pt x="142" y="81579"/>
                    <a:pt x="4330" y="64403"/>
                    <a:pt x="12231" y="48846"/>
                  </a:cubicBezTo>
                  <a:cubicBezTo>
                    <a:pt x="19134" y="33650"/>
                    <a:pt x="30352" y="20817"/>
                    <a:pt x="44485" y="11939"/>
                  </a:cubicBezTo>
                  <a:cubicBezTo>
                    <a:pt x="57236" y="4156"/>
                    <a:pt x="71885" y="36"/>
                    <a:pt x="86821" y="32"/>
                  </a:cubicBezTo>
                  <a:moveTo>
                    <a:pt x="80799" y="13079"/>
                  </a:moveTo>
                  <a:cubicBezTo>
                    <a:pt x="73390" y="13216"/>
                    <a:pt x="66159" y="15397"/>
                    <a:pt x="59905" y="19375"/>
                  </a:cubicBezTo>
                  <a:cubicBezTo>
                    <a:pt x="51985" y="24704"/>
                    <a:pt x="46027" y="32473"/>
                    <a:pt x="42934" y="41501"/>
                  </a:cubicBezTo>
                  <a:cubicBezTo>
                    <a:pt x="38194" y="54512"/>
                    <a:pt x="35995" y="68312"/>
                    <a:pt x="36456" y="82149"/>
                  </a:cubicBezTo>
                  <a:cubicBezTo>
                    <a:pt x="35817" y="106127"/>
                    <a:pt x="41182" y="129886"/>
                    <a:pt x="52058" y="151264"/>
                  </a:cubicBezTo>
                  <a:cubicBezTo>
                    <a:pt x="62460" y="170607"/>
                    <a:pt x="76146" y="180279"/>
                    <a:pt x="93117" y="180279"/>
                  </a:cubicBezTo>
                  <a:cubicBezTo>
                    <a:pt x="105580" y="180398"/>
                    <a:pt x="117318" y="174421"/>
                    <a:pt x="124549" y="164266"/>
                  </a:cubicBezTo>
                  <a:cubicBezTo>
                    <a:pt x="132761" y="153591"/>
                    <a:pt x="136880" y="135238"/>
                    <a:pt x="136912" y="109202"/>
                  </a:cubicBezTo>
                  <a:cubicBezTo>
                    <a:pt x="136912" y="76629"/>
                    <a:pt x="130037" y="50990"/>
                    <a:pt x="116292" y="32286"/>
                  </a:cubicBezTo>
                  <a:cubicBezTo>
                    <a:pt x="108468" y="20274"/>
                    <a:pt x="95087" y="13043"/>
                    <a:pt x="80753" y="1307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F4E4A4-7E69-F563-3842-24536A42E614}"/>
                </a:ext>
              </a:extLst>
            </p:cNvPr>
            <p:cNvSpPr/>
            <p:nvPr/>
          </p:nvSpPr>
          <p:spPr>
            <a:xfrm>
              <a:off x="5553456" y="2127023"/>
              <a:ext cx="239088" cy="284304"/>
            </a:xfrm>
            <a:custGeom>
              <a:avLst/>
              <a:gdLst>
                <a:gd name="connsiteX0" fmla="*/ 226863 w 239088"/>
                <a:gd name="connsiteY0" fmla="*/ 185 h 284304"/>
                <a:gd name="connsiteX1" fmla="*/ 232930 w 239088"/>
                <a:gd name="connsiteY1" fmla="*/ 92567 h 284304"/>
                <a:gd name="connsiteX2" fmla="*/ 226863 w 239088"/>
                <a:gd name="connsiteY2" fmla="*/ 92567 h 284304"/>
                <a:gd name="connsiteX3" fmla="*/ 192282 w 239088"/>
                <a:gd name="connsiteY3" fmla="*/ 32758 h 284304"/>
                <a:gd name="connsiteX4" fmla="*/ 138313 w 239088"/>
                <a:gd name="connsiteY4" fmla="*/ 14510 h 284304"/>
                <a:gd name="connsiteX5" fmla="*/ 90594 w 239088"/>
                <a:gd name="connsiteY5" fmla="*/ 28196 h 284304"/>
                <a:gd name="connsiteX6" fmla="*/ 57108 w 239088"/>
                <a:gd name="connsiteY6" fmla="*/ 71992 h 284304"/>
                <a:gd name="connsiteX7" fmla="*/ 44882 w 239088"/>
                <a:gd name="connsiteY7" fmla="*/ 146719 h 284304"/>
                <a:gd name="connsiteX8" fmla="*/ 56424 w 239088"/>
                <a:gd name="connsiteY8" fmla="*/ 210588 h 284304"/>
                <a:gd name="connsiteX9" fmla="*/ 91096 w 239088"/>
                <a:gd name="connsiteY9" fmla="*/ 252057 h 284304"/>
                <a:gd name="connsiteX10" fmla="*/ 143970 w 239088"/>
                <a:gd name="connsiteY10" fmla="*/ 266519 h 284304"/>
                <a:gd name="connsiteX11" fmla="*/ 189591 w 239088"/>
                <a:gd name="connsiteY11" fmla="*/ 255204 h 284304"/>
                <a:gd name="connsiteX12" fmla="*/ 233021 w 239088"/>
                <a:gd name="connsiteY12" fmla="*/ 210268 h 284304"/>
                <a:gd name="connsiteX13" fmla="*/ 239089 w 239088"/>
                <a:gd name="connsiteY13" fmla="*/ 214329 h 284304"/>
                <a:gd name="connsiteX14" fmla="*/ 192465 w 239088"/>
                <a:gd name="connsiteY14" fmla="*/ 267431 h 284304"/>
                <a:gd name="connsiteX15" fmla="*/ 129234 w 239088"/>
                <a:gd name="connsiteY15" fmla="*/ 284265 h 284304"/>
                <a:gd name="connsiteX16" fmla="*/ 27044 w 239088"/>
                <a:gd name="connsiteY16" fmla="*/ 234082 h 284304"/>
                <a:gd name="connsiteX17" fmla="*/ 37 w 239088"/>
                <a:gd name="connsiteY17" fmla="*/ 146308 h 284304"/>
                <a:gd name="connsiteX18" fmla="*/ 17875 w 239088"/>
                <a:gd name="connsiteY18" fmla="*/ 71536 h 284304"/>
                <a:gd name="connsiteX19" fmla="*/ 135120 w 239088"/>
                <a:gd name="connsiteY19" fmla="*/ 3 h 284304"/>
                <a:gd name="connsiteX20" fmla="*/ 191872 w 239088"/>
                <a:gd name="connsiteY20" fmla="*/ 14419 h 284304"/>
                <a:gd name="connsiteX21" fmla="*/ 203642 w 239088"/>
                <a:gd name="connsiteY21" fmla="*/ 18981 h 284304"/>
                <a:gd name="connsiteX22" fmla="*/ 212766 w 239088"/>
                <a:gd name="connsiteY22" fmla="*/ 15194 h 284304"/>
                <a:gd name="connsiteX23" fmla="*/ 220019 w 239088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88" h="284304">
                  <a:moveTo>
                    <a:pt x="226863" y="185"/>
                  </a:moveTo>
                  <a:lnTo>
                    <a:pt x="232930" y="92567"/>
                  </a:lnTo>
                  <a:lnTo>
                    <a:pt x="226863" y="92567"/>
                  </a:lnTo>
                  <a:cubicBezTo>
                    <a:pt x="218802" y="64862"/>
                    <a:pt x="207278" y="44925"/>
                    <a:pt x="192282" y="32758"/>
                  </a:cubicBezTo>
                  <a:cubicBezTo>
                    <a:pt x="177013" y="20491"/>
                    <a:pt x="157893" y="14027"/>
                    <a:pt x="138313" y="14510"/>
                  </a:cubicBezTo>
                  <a:cubicBezTo>
                    <a:pt x="121406" y="14291"/>
                    <a:pt x="104814" y="19049"/>
                    <a:pt x="90594" y="28196"/>
                  </a:cubicBezTo>
                  <a:cubicBezTo>
                    <a:pt x="76406" y="37321"/>
                    <a:pt x="65229" y="51965"/>
                    <a:pt x="57108" y="71992"/>
                  </a:cubicBezTo>
                  <a:cubicBezTo>
                    <a:pt x="48988" y="92020"/>
                    <a:pt x="44882" y="116929"/>
                    <a:pt x="44882" y="146719"/>
                  </a:cubicBezTo>
                  <a:cubicBezTo>
                    <a:pt x="44380" y="168571"/>
                    <a:pt x="48308" y="190296"/>
                    <a:pt x="56424" y="210588"/>
                  </a:cubicBezTo>
                  <a:cubicBezTo>
                    <a:pt x="63345" y="227705"/>
                    <a:pt x="75475" y="242212"/>
                    <a:pt x="91096" y="252057"/>
                  </a:cubicBezTo>
                  <a:cubicBezTo>
                    <a:pt x="106981" y="261815"/>
                    <a:pt x="125329" y="266833"/>
                    <a:pt x="143970" y="266519"/>
                  </a:cubicBezTo>
                  <a:cubicBezTo>
                    <a:pt x="159910" y="266856"/>
                    <a:pt x="175653" y="262951"/>
                    <a:pt x="189591" y="255204"/>
                  </a:cubicBezTo>
                  <a:cubicBezTo>
                    <a:pt x="202761" y="247632"/>
                    <a:pt x="217237" y="232654"/>
                    <a:pt x="233021" y="210268"/>
                  </a:cubicBezTo>
                  <a:lnTo>
                    <a:pt x="239089" y="214329"/>
                  </a:lnTo>
                  <a:cubicBezTo>
                    <a:pt x="225768" y="238507"/>
                    <a:pt x="210225" y="256208"/>
                    <a:pt x="192465" y="267431"/>
                  </a:cubicBezTo>
                  <a:cubicBezTo>
                    <a:pt x="173445" y="279000"/>
                    <a:pt x="151493" y="284849"/>
                    <a:pt x="129234" y="284265"/>
                  </a:cubicBezTo>
                  <a:cubicBezTo>
                    <a:pt x="85256" y="284265"/>
                    <a:pt x="51191" y="267536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41" y="120300"/>
                    <a:pt x="5886" y="94620"/>
                    <a:pt x="17875" y="71536"/>
                  </a:cubicBezTo>
                  <a:cubicBezTo>
                    <a:pt x="40220" y="27380"/>
                    <a:pt x="85630" y="-326"/>
                    <a:pt x="135120" y="3"/>
                  </a:cubicBezTo>
                  <a:cubicBezTo>
                    <a:pt x="154923" y="153"/>
                    <a:pt x="174399" y="5099"/>
                    <a:pt x="191872" y="14419"/>
                  </a:cubicBezTo>
                  <a:cubicBezTo>
                    <a:pt x="195435" y="16746"/>
                    <a:pt x="199440" y="18301"/>
                    <a:pt x="203642" y="18981"/>
                  </a:cubicBezTo>
                  <a:cubicBezTo>
                    <a:pt x="207072" y="19008"/>
                    <a:pt x="210366" y="17644"/>
                    <a:pt x="212766" y="15194"/>
                  </a:cubicBezTo>
                  <a:cubicBezTo>
                    <a:pt x="216502" y="10943"/>
                    <a:pt x="219011" y="5756"/>
                    <a:pt x="220019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2DAFA1-CC4A-1850-5E4F-AC454EEBD689}"/>
                </a:ext>
              </a:extLst>
            </p:cNvPr>
            <p:cNvSpPr/>
            <p:nvPr/>
          </p:nvSpPr>
          <p:spPr>
            <a:xfrm>
              <a:off x="5818275" y="2120133"/>
              <a:ext cx="89826" cy="284996"/>
            </a:xfrm>
            <a:custGeom>
              <a:avLst/>
              <a:gdLst>
                <a:gd name="connsiteX0" fmla="*/ 62683 w 89826"/>
                <a:gd name="connsiteY0" fmla="*/ 96036 h 284996"/>
                <a:gd name="connsiteX1" fmla="*/ 62683 w 89826"/>
                <a:gd name="connsiteY1" fmla="*/ 243573 h 284996"/>
                <a:gd name="connsiteX2" fmla="*/ 65146 w 89826"/>
                <a:gd name="connsiteY2" fmla="*/ 266383 h 284996"/>
                <a:gd name="connsiteX3" fmla="*/ 72354 w 89826"/>
                <a:gd name="connsiteY3" fmla="*/ 274914 h 284996"/>
                <a:gd name="connsiteX4" fmla="*/ 89827 w 89826"/>
                <a:gd name="connsiteY4" fmla="*/ 277697 h 284996"/>
                <a:gd name="connsiteX5" fmla="*/ 89827 w 89826"/>
                <a:gd name="connsiteY5" fmla="*/ 284997 h 284996"/>
                <a:gd name="connsiteX6" fmla="*/ 2737 w 89826"/>
                <a:gd name="connsiteY6" fmla="*/ 284997 h 284996"/>
                <a:gd name="connsiteX7" fmla="*/ 2737 w 89826"/>
                <a:gd name="connsiteY7" fmla="*/ 277880 h 284996"/>
                <a:gd name="connsiteX8" fmla="*/ 20301 w 89826"/>
                <a:gd name="connsiteY8" fmla="*/ 275279 h 284996"/>
                <a:gd name="connsiteX9" fmla="*/ 27464 w 89826"/>
                <a:gd name="connsiteY9" fmla="*/ 266703 h 284996"/>
                <a:gd name="connsiteX10" fmla="*/ 30109 w 89826"/>
                <a:gd name="connsiteY10" fmla="*/ 243892 h 284996"/>
                <a:gd name="connsiteX11" fmla="*/ 30109 w 89826"/>
                <a:gd name="connsiteY11" fmla="*/ 172952 h 284996"/>
                <a:gd name="connsiteX12" fmla="*/ 28331 w 89826"/>
                <a:gd name="connsiteY12" fmla="*/ 134312 h 284996"/>
                <a:gd name="connsiteX13" fmla="*/ 24042 w 89826"/>
                <a:gd name="connsiteY13" fmla="*/ 125188 h 284996"/>
                <a:gd name="connsiteX14" fmla="*/ 16013 w 89826"/>
                <a:gd name="connsiteY14" fmla="*/ 122724 h 284996"/>
                <a:gd name="connsiteX15" fmla="*/ 2737 w 89826"/>
                <a:gd name="connsiteY15" fmla="*/ 125690 h 284996"/>
                <a:gd name="connsiteX16" fmla="*/ 0 w 89826"/>
                <a:gd name="connsiteY16" fmla="*/ 118436 h 284996"/>
                <a:gd name="connsiteX17" fmla="*/ 54060 w 89826"/>
                <a:gd name="connsiteY17" fmla="*/ 95990 h 284996"/>
                <a:gd name="connsiteX18" fmla="*/ 46487 w 89826"/>
                <a:gd name="connsiteY18" fmla="*/ 5 h 284996"/>
                <a:gd name="connsiteX19" fmla="*/ 60493 w 89826"/>
                <a:gd name="connsiteY19" fmla="*/ 5935 h 284996"/>
                <a:gd name="connsiteX20" fmla="*/ 66241 w 89826"/>
                <a:gd name="connsiteY20" fmla="*/ 20215 h 284996"/>
                <a:gd name="connsiteX21" fmla="*/ 60493 w 89826"/>
                <a:gd name="connsiteY21" fmla="*/ 34631 h 284996"/>
                <a:gd name="connsiteX22" fmla="*/ 46487 w 89826"/>
                <a:gd name="connsiteY22" fmla="*/ 40653 h 284996"/>
                <a:gd name="connsiteX23" fmla="*/ 32391 w 89826"/>
                <a:gd name="connsiteY23" fmla="*/ 34631 h 284996"/>
                <a:gd name="connsiteX24" fmla="*/ 26551 w 89826"/>
                <a:gd name="connsiteY24" fmla="*/ 20215 h 284996"/>
                <a:gd name="connsiteX25" fmla="*/ 32299 w 89826"/>
                <a:gd name="connsiteY25" fmla="*/ 5935 h 284996"/>
                <a:gd name="connsiteX26" fmla="*/ 46487 w 89826"/>
                <a:gd name="connsiteY26" fmla="*/ 5 h 28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826" h="284996">
                  <a:moveTo>
                    <a:pt x="62683" y="96036"/>
                  </a:moveTo>
                  <a:lnTo>
                    <a:pt x="62683" y="243573"/>
                  </a:lnTo>
                  <a:cubicBezTo>
                    <a:pt x="62213" y="251260"/>
                    <a:pt x="63048" y="258975"/>
                    <a:pt x="65146" y="266383"/>
                  </a:cubicBezTo>
                  <a:cubicBezTo>
                    <a:pt x="66533" y="269951"/>
                    <a:pt x="69070" y="272953"/>
                    <a:pt x="72354" y="274914"/>
                  </a:cubicBezTo>
                  <a:cubicBezTo>
                    <a:pt x="77879" y="277209"/>
                    <a:pt x="83864" y="278163"/>
                    <a:pt x="89827" y="277697"/>
                  </a:cubicBezTo>
                  <a:lnTo>
                    <a:pt x="89827" y="284997"/>
                  </a:lnTo>
                  <a:lnTo>
                    <a:pt x="2737" y="284997"/>
                  </a:lnTo>
                  <a:lnTo>
                    <a:pt x="2737" y="277880"/>
                  </a:lnTo>
                  <a:cubicBezTo>
                    <a:pt x="8713" y="278354"/>
                    <a:pt x="14717" y="277465"/>
                    <a:pt x="20301" y="275279"/>
                  </a:cubicBezTo>
                  <a:cubicBezTo>
                    <a:pt x="23545" y="273258"/>
                    <a:pt x="26054" y="270252"/>
                    <a:pt x="27464" y="266703"/>
                  </a:cubicBezTo>
                  <a:cubicBezTo>
                    <a:pt x="29653" y="259308"/>
                    <a:pt x="30552" y="251593"/>
                    <a:pt x="30109" y="243892"/>
                  </a:cubicBezTo>
                  <a:lnTo>
                    <a:pt x="30109" y="172952"/>
                  </a:lnTo>
                  <a:cubicBezTo>
                    <a:pt x="30507" y="160046"/>
                    <a:pt x="29909" y="147127"/>
                    <a:pt x="28331" y="134312"/>
                  </a:cubicBezTo>
                  <a:cubicBezTo>
                    <a:pt x="27929" y="130886"/>
                    <a:pt x="26423" y="127683"/>
                    <a:pt x="24042" y="125188"/>
                  </a:cubicBezTo>
                  <a:cubicBezTo>
                    <a:pt x="21747" y="123431"/>
                    <a:pt x="18896" y="122560"/>
                    <a:pt x="16013" y="122724"/>
                  </a:cubicBezTo>
                  <a:cubicBezTo>
                    <a:pt x="11446" y="122902"/>
                    <a:pt x="6948" y="123910"/>
                    <a:pt x="2737" y="125690"/>
                  </a:cubicBezTo>
                  <a:lnTo>
                    <a:pt x="0" y="118436"/>
                  </a:lnTo>
                  <a:lnTo>
                    <a:pt x="54060" y="95990"/>
                  </a:lnTo>
                  <a:close/>
                  <a:moveTo>
                    <a:pt x="46487" y="5"/>
                  </a:moveTo>
                  <a:cubicBezTo>
                    <a:pt x="51784" y="-73"/>
                    <a:pt x="56866" y="2080"/>
                    <a:pt x="60493" y="5935"/>
                  </a:cubicBezTo>
                  <a:cubicBezTo>
                    <a:pt x="64270" y="9717"/>
                    <a:pt x="66346" y="14872"/>
                    <a:pt x="66241" y="20215"/>
                  </a:cubicBezTo>
                  <a:cubicBezTo>
                    <a:pt x="66332" y="25593"/>
                    <a:pt x="64261" y="30790"/>
                    <a:pt x="60493" y="34631"/>
                  </a:cubicBezTo>
                  <a:cubicBezTo>
                    <a:pt x="56889" y="38531"/>
                    <a:pt x="51798" y="40721"/>
                    <a:pt x="46487" y="40653"/>
                  </a:cubicBezTo>
                  <a:cubicBezTo>
                    <a:pt x="41150" y="40712"/>
                    <a:pt x="36036" y="38527"/>
                    <a:pt x="32391" y="34631"/>
                  </a:cubicBezTo>
                  <a:cubicBezTo>
                    <a:pt x="28581" y="30808"/>
                    <a:pt x="26474" y="25612"/>
                    <a:pt x="26551" y="20215"/>
                  </a:cubicBezTo>
                  <a:cubicBezTo>
                    <a:pt x="26446" y="14872"/>
                    <a:pt x="28522" y="9717"/>
                    <a:pt x="32299" y="5935"/>
                  </a:cubicBezTo>
                  <a:cubicBezTo>
                    <a:pt x="35976" y="2039"/>
                    <a:pt x="41132" y="-114"/>
                    <a:pt x="46487" y="5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5C8E78-CE94-DB29-587C-3136C70F4E76}"/>
                </a:ext>
              </a:extLst>
            </p:cNvPr>
            <p:cNvSpPr/>
            <p:nvPr/>
          </p:nvSpPr>
          <p:spPr>
            <a:xfrm>
              <a:off x="5921606" y="2161196"/>
              <a:ext cx="108257" cy="246989"/>
            </a:xfrm>
            <a:custGeom>
              <a:avLst/>
              <a:gdLst>
                <a:gd name="connsiteX0" fmla="*/ 61223 w 108257"/>
                <a:gd name="connsiteY0" fmla="*/ 0 h 246989"/>
                <a:gd name="connsiteX1" fmla="*/ 61223 w 108257"/>
                <a:gd name="connsiteY1" fmla="*/ 60310 h 246989"/>
                <a:gd name="connsiteX2" fmla="*/ 103102 w 108257"/>
                <a:gd name="connsiteY2" fmla="*/ 60310 h 246989"/>
                <a:gd name="connsiteX3" fmla="*/ 103102 w 108257"/>
                <a:gd name="connsiteY3" fmla="*/ 74407 h 246989"/>
                <a:gd name="connsiteX4" fmla="*/ 61223 w 108257"/>
                <a:gd name="connsiteY4" fmla="*/ 74407 h 246989"/>
                <a:gd name="connsiteX5" fmla="*/ 61223 w 108257"/>
                <a:gd name="connsiteY5" fmla="*/ 193431 h 246989"/>
                <a:gd name="connsiteX6" fmla="*/ 66150 w 108257"/>
                <a:gd name="connsiteY6" fmla="*/ 217474 h 246989"/>
                <a:gd name="connsiteX7" fmla="*/ 78924 w 108257"/>
                <a:gd name="connsiteY7" fmla="*/ 223678 h 246989"/>
                <a:gd name="connsiteX8" fmla="*/ 91378 w 108257"/>
                <a:gd name="connsiteY8" fmla="*/ 219572 h 246989"/>
                <a:gd name="connsiteX9" fmla="*/ 100502 w 108257"/>
                <a:gd name="connsiteY9" fmla="*/ 207437 h 246989"/>
                <a:gd name="connsiteX10" fmla="*/ 108258 w 108257"/>
                <a:gd name="connsiteY10" fmla="*/ 207437 h 246989"/>
                <a:gd name="connsiteX11" fmla="*/ 88823 w 108257"/>
                <a:gd name="connsiteY11" fmla="*/ 237045 h 246989"/>
                <a:gd name="connsiteX12" fmla="*/ 62956 w 108257"/>
                <a:gd name="connsiteY12" fmla="*/ 246990 h 246989"/>
                <a:gd name="connsiteX13" fmla="*/ 45301 w 108257"/>
                <a:gd name="connsiteY13" fmla="*/ 241880 h 246989"/>
                <a:gd name="connsiteX14" fmla="*/ 32527 w 108257"/>
                <a:gd name="connsiteY14" fmla="*/ 227282 h 246989"/>
                <a:gd name="connsiteX15" fmla="*/ 28422 w 108257"/>
                <a:gd name="connsiteY15" fmla="*/ 197902 h 246989"/>
                <a:gd name="connsiteX16" fmla="*/ 28422 w 108257"/>
                <a:gd name="connsiteY16" fmla="*/ 74407 h 246989"/>
                <a:gd name="connsiteX17" fmla="*/ 0 w 108257"/>
                <a:gd name="connsiteY17" fmla="*/ 74407 h 246989"/>
                <a:gd name="connsiteX18" fmla="*/ 0 w 108257"/>
                <a:gd name="connsiteY18" fmla="*/ 68020 h 246989"/>
                <a:gd name="connsiteX19" fmla="*/ 22080 w 108257"/>
                <a:gd name="connsiteY19" fmla="*/ 53057 h 246989"/>
                <a:gd name="connsiteX20" fmla="*/ 42290 w 108257"/>
                <a:gd name="connsiteY20" fmla="*/ 28102 h 246989"/>
                <a:gd name="connsiteX21" fmla="*/ 54973 w 108257"/>
                <a:gd name="connsiteY21" fmla="*/ 228 h 24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257" h="246989">
                  <a:moveTo>
                    <a:pt x="61223" y="0"/>
                  </a:moveTo>
                  <a:lnTo>
                    <a:pt x="61223" y="60310"/>
                  </a:lnTo>
                  <a:lnTo>
                    <a:pt x="103102" y="60310"/>
                  </a:lnTo>
                  <a:lnTo>
                    <a:pt x="103102" y="74407"/>
                  </a:lnTo>
                  <a:lnTo>
                    <a:pt x="61223" y="74407"/>
                  </a:lnTo>
                  <a:lnTo>
                    <a:pt x="61223" y="193431"/>
                  </a:lnTo>
                  <a:cubicBezTo>
                    <a:pt x="61223" y="205338"/>
                    <a:pt x="62865" y="213322"/>
                    <a:pt x="66150" y="217474"/>
                  </a:cubicBezTo>
                  <a:cubicBezTo>
                    <a:pt x="69165" y="221470"/>
                    <a:pt x="73919" y="223778"/>
                    <a:pt x="78924" y="223678"/>
                  </a:cubicBezTo>
                  <a:cubicBezTo>
                    <a:pt x="83394" y="223605"/>
                    <a:pt x="87738" y="222172"/>
                    <a:pt x="91378" y="219572"/>
                  </a:cubicBezTo>
                  <a:cubicBezTo>
                    <a:pt x="95548" y="216515"/>
                    <a:pt x="98723" y="212291"/>
                    <a:pt x="100502" y="207437"/>
                  </a:cubicBezTo>
                  <a:lnTo>
                    <a:pt x="108258" y="207437"/>
                  </a:lnTo>
                  <a:cubicBezTo>
                    <a:pt x="104731" y="218956"/>
                    <a:pt x="97988" y="229225"/>
                    <a:pt x="88823" y="237045"/>
                  </a:cubicBezTo>
                  <a:cubicBezTo>
                    <a:pt x="81615" y="243258"/>
                    <a:pt x="72473" y="246771"/>
                    <a:pt x="62956" y="246990"/>
                  </a:cubicBezTo>
                  <a:cubicBezTo>
                    <a:pt x="56715" y="246935"/>
                    <a:pt x="50607" y="245170"/>
                    <a:pt x="45301" y="241880"/>
                  </a:cubicBezTo>
                  <a:cubicBezTo>
                    <a:pt x="39571" y="238532"/>
                    <a:pt x="35087" y="233409"/>
                    <a:pt x="32527" y="227282"/>
                  </a:cubicBezTo>
                  <a:cubicBezTo>
                    <a:pt x="29311" y="217839"/>
                    <a:pt x="27920" y="207866"/>
                    <a:pt x="28422" y="197902"/>
                  </a:cubicBezTo>
                  <a:lnTo>
                    <a:pt x="28422" y="74407"/>
                  </a:lnTo>
                  <a:lnTo>
                    <a:pt x="0" y="74407"/>
                  </a:lnTo>
                  <a:lnTo>
                    <a:pt x="0" y="68020"/>
                  </a:lnTo>
                  <a:cubicBezTo>
                    <a:pt x="8198" y="64398"/>
                    <a:pt x="15675" y="59330"/>
                    <a:pt x="22080" y="53057"/>
                  </a:cubicBezTo>
                  <a:cubicBezTo>
                    <a:pt x="29895" y="45671"/>
                    <a:pt x="36693" y="37281"/>
                    <a:pt x="42290" y="28102"/>
                  </a:cubicBezTo>
                  <a:cubicBezTo>
                    <a:pt x="47121" y="19097"/>
                    <a:pt x="51360" y="9786"/>
                    <a:pt x="54973" y="228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2FE560-55AF-791C-CF8A-410455028AF7}"/>
                </a:ext>
              </a:extLst>
            </p:cNvPr>
            <p:cNvSpPr/>
            <p:nvPr/>
          </p:nvSpPr>
          <p:spPr>
            <a:xfrm>
              <a:off x="6031186" y="2221506"/>
              <a:ext cx="195940" cy="272599"/>
            </a:xfrm>
            <a:custGeom>
              <a:avLst/>
              <a:gdLst>
                <a:gd name="connsiteX0" fmla="*/ 228 w 195940"/>
                <a:gd name="connsiteY0" fmla="*/ 0 h 272599"/>
                <a:gd name="connsiteX1" fmla="*/ 83988 w 195940"/>
                <a:gd name="connsiteY1" fmla="*/ 0 h 272599"/>
                <a:gd name="connsiteX2" fmla="*/ 83988 w 195940"/>
                <a:gd name="connsiteY2" fmla="*/ 7254 h 272599"/>
                <a:gd name="connsiteX3" fmla="*/ 79882 w 195940"/>
                <a:gd name="connsiteY3" fmla="*/ 7254 h 272599"/>
                <a:gd name="connsiteX4" fmla="*/ 66652 w 195940"/>
                <a:gd name="connsiteY4" fmla="*/ 11223 h 272599"/>
                <a:gd name="connsiteX5" fmla="*/ 62090 w 195940"/>
                <a:gd name="connsiteY5" fmla="*/ 20986 h 272599"/>
                <a:gd name="connsiteX6" fmla="*/ 68568 w 195940"/>
                <a:gd name="connsiteY6" fmla="*/ 42746 h 272599"/>
                <a:gd name="connsiteX7" fmla="*/ 112364 w 195940"/>
                <a:gd name="connsiteY7" fmla="*/ 135813 h 272599"/>
                <a:gd name="connsiteX8" fmla="*/ 152327 w 195940"/>
                <a:gd name="connsiteY8" fmla="*/ 33896 h 272599"/>
                <a:gd name="connsiteX9" fmla="*/ 155658 w 195940"/>
                <a:gd name="connsiteY9" fmla="*/ 17564 h 272599"/>
                <a:gd name="connsiteX10" fmla="*/ 154289 w 195940"/>
                <a:gd name="connsiteY10" fmla="*/ 12135 h 272599"/>
                <a:gd name="connsiteX11" fmla="*/ 149408 w 195940"/>
                <a:gd name="connsiteY11" fmla="*/ 8577 h 272599"/>
                <a:gd name="connsiteX12" fmla="*/ 137637 w 195940"/>
                <a:gd name="connsiteY12" fmla="*/ 7254 h 272599"/>
                <a:gd name="connsiteX13" fmla="*/ 137637 w 195940"/>
                <a:gd name="connsiteY13" fmla="*/ 0 h 272599"/>
                <a:gd name="connsiteX14" fmla="*/ 195941 w 195940"/>
                <a:gd name="connsiteY14" fmla="*/ 0 h 272599"/>
                <a:gd name="connsiteX15" fmla="*/ 195941 w 195940"/>
                <a:gd name="connsiteY15" fmla="*/ 7254 h 272599"/>
                <a:gd name="connsiteX16" fmla="*/ 184763 w 195940"/>
                <a:gd name="connsiteY16" fmla="*/ 10493 h 272599"/>
                <a:gd name="connsiteX17" fmla="*/ 176141 w 195940"/>
                <a:gd name="connsiteY17" fmla="*/ 19617 h 272599"/>
                <a:gd name="connsiteX18" fmla="*/ 169481 w 195940"/>
                <a:gd name="connsiteY18" fmla="*/ 35128 h 272599"/>
                <a:gd name="connsiteX19" fmla="*/ 96488 w 195940"/>
                <a:gd name="connsiteY19" fmla="*/ 218660 h 272599"/>
                <a:gd name="connsiteX20" fmla="*/ 68796 w 195940"/>
                <a:gd name="connsiteY20" fmla="*/ 258897 h 272599"/>
                <a:gd name="connsiteX21" fmla="*/ 35812 w 195940"/>
                <a:gd name="connsiteY21" fmla="*/ 272583 h 272599"/>
                <a:gd name="connsiteX22" fmla="*/ 16788 w 195940"/>
                <a:gd name="connsiteY22" fmla="*/ 265786 h 272599"/>
                <a:gd name="connsiteX23" fmla="*/ 9352 w 195940"/>
                <a:gd name="connsiteY23" fmla="*/ 250138 h 272599"/>
                <a:gd name="connsiteX24" fmla="*/ 14736 w 195940"/>
                <a:gd name="connsiteY24" fmla="*/ 236452 h 272599"/>
                <a:gd name="connsiteX25" fmla="*/ 29517 w 195940"/>
                <a:gd name="connsiteY25" fmla="*/ 231342 h 272599"/>
                <a:gd name="connsiteX26" fmla="*/ 47172 w 195940"/>
                <a:gd name="connsiteY26" fmla="*/ 235904 h 272599"/>
                <a:gd name="connsiteX27" fmla="*/ 56935 w 195940"/>
                <a:gd name="connsiteY27" fmla="*/ 238961 h 272599"/>
                <a:gd name="connsiteX28" fmla="*/ 69754 w 195940"/>
                <a:gd name="connsiteY28" fmla="*/ 232711 h 272599"/>
                <a:gd name="connsiteX29" fmla="*/ 83759 w 195940"/>
                <a:gd name="connsiteY29" fmla="*/ 208623 h 272599"/>
                <a:gd name="connsiteX30" fmla="*/ 96396 w 195940"/>
                <a:gd name="connsiteY30" fmla="*/ 176689 h 272599"/>
                <a:gd name="connsiteX31" fmla="*/ 31934 w 195940"/>
                <a:gd name="connsiteY31" fmla="*/ 38367 h 272599"/>
                <a:gd name="connsiteX32" fmla="*/ 22537 w 195940"/>
                <a:gd name="connsiteY32" fmla="*/ 22765 h 272599"/>
                <a:gd name="connsiteX33" fmla="*/ 14462 w 195940"/>
                <a:gd name="connsiteY33" fmla="*/ 13276 h 272599"/>
                <a:gd name="connsiteX34" fmla="*/ 0 w 195940"/>
                <a:gd name="connsiteY34" fmla="*/ 7573 h 2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5940" h="272599">
                  <a:moveTo>
                    <a:pt x="228" y="0"/>
                  </a:moveTo>
                  <a:lnTo>
                    <a:pt x="83988" y="0"/>
                  </a:lnTo>
                  <a:lnTo>
                    <a:pt x="83988" y="7254"/>
                  </a:lnTo>
                  <a:lnTo>
                    <a:pt x="79882" y="7254"/>
                  </a:lnTo>
                  <a:cubicBezTo>
                    <a:pt x="75133" y="6893"/>
                    <a:pt x="70420" y="8308"/>
                    <a:pt x="66652" y="11223"/>
                  </a:cubicBezTo>
                  <a:cubicBezTo>
                    <a:pt x="63737" y="13622"/>
                    <a:pt x="62058" y="17208"/>
                    <a:pt x="62090" y="20986"/>
                  </a:cubicBezTo>
                  <a:cubicBezTo>
                    <a:pt x="62742" y="28604"/>
                    <a:pt x="64950" y="36008"/>
                    <a:pt x="68568" y="42746"/>
                  </a:cubicBezTo>
                  <a:lnTo>
                    <a:pt x="112364" y="135813"/>
                  </a:lnTo>
                  <a:lnTo>
                    <a:pt x="152327" y="33896"/>
                  </a:lnTo>
                  <a:cubicBezTo>
                    <a:pt x="154490" y="28723"/>
                    <a:pt x="155621" y="23171"/>
                    <a:pt x="155658" y="17564"/>
                  </a:cubicBezTo>
                  <a:cubicBezTo>
                    <a:pt x="155781" y="15657"/>
                    <a:pt x="155302" y="13755"/>
                    <a:pt x="154289" y="12135"/>
                  </a:cubicBezTo>
                  <a:cubicBezTo>
                    <a:pt x="153048" y="10493"/>
                    <a:pt x="151351" y="9252"/>
                    <a:pt x="149408" y="8577"/>
                  </a:cubicBezTo>
                  <a:cubicBezTo>
                    <a:pt x="145580" y="7495"/>
                    <a:pt x="141607" y="7053"/>
                    <a:pt x="137637" y="7254"/>
                  </a:cubicBezTo>
                  <a:lnTo>
                    <a:pt x="137637" y="0"/>
                  </a:lnTo>
                  <a:lnTo>
                    <a:pt x="195941" y="0"/>
                  </a:lnTo>
                  <a:lnTo>
                    <a:pt x="195941" y="7254"/>
                  </a:lnTo>
                  <a:cubicBezTo>
                    <a:pt x="192026" y="7527"/>
                    <a:pt x="188217" y="8631"/>
                    <a:pt x="184763" y="10493"/>
                  </a:cubicBezTo>
                  <a:cubicBezTo>
                    <a:pt x="181333" y="12956"/>
                    <a:pt x="178404" y="16049"/>
                    <a:pt x="176141" y="19617"/>
                  </a:cubicBezTo>
                  <a:cubicBezTo>
                    <a:pt x="173596" y="24640"/>
                    <a:pt x="171374" y="29822"/>
                    <a:pt x="169481" y="35128"/>
                  </a:cubicBezTo>
                  <a:lnTo>
                    <a:pt x="96488" y="218660"/>
                  </a:lnTo>
                  <a:cubicBezTo>
                    <a:pt x="90945" y="234266"/>
                    <a:pt x="81392" y="248144"/>
                    <a:pt x="68796" y="258897"/>
                  </a:cubicBezTo>
                  <a:cubicBezTo>
                    <a:pt x="57391" y="268021"/>
                    <a:pt x="46396" y="272583"/>
                    <a:pt x="35812" y="272583"/>
                  </a:cubicBezTo>
                  <a:cubicBezTo>
                    <a:pt x="28837" y="272825"/>
                    <a:pt x="22030" y="270393"/>
                    <a:pt x="16788" y="265786"/>
                  </a:cubicBezTo>
                  <a:cubicBezTo>
                    <a:pt x="12158" y="261894"/>
                    <a:pt x="9444" y="256187"/>
                    <a:pt x="9352" y="250138"/>
                  </a:cubicBezTo>
                  <a:cubicBezTo>
                    <a:pt x="9101" y="245015"/>
                    <a:pt x="11063" y="240028"/>
                    <a:pt x="14736" y="236452"/>
                  </a:cubicBezTo>
                  <a:cubicBezTo>
                    <a:pt x="18800" y="232870"/>
                    <a:pt x="24111" y="231032"/>
                    <a:pt x="29517" y="231342"/>
                  </a:cubicBezTo>
                  <a:cubicBezTo>
                    <a:pt x="35625" y="231794"/>
                    <a:pt x="41606" y="233340"/>
                    <a:pt x="47172" y="235904"/>
                  </a:cubicBezTo>
                  <a:cubicBezTo>
                    <a:pt x="50283" y="237337"/>
                    <a:pt x="53563" y="238363"/>
                    <a:pt x="56935" y="238961"/>
                  </a:cubicBezTo>
                  <a:cubicBezTo>
                    <a:pt x="61830" y="238514"/>
                    <a:pt x="66387" y="236287"/>
                    <a:pt x="69754" y="232711"/>
                  </a:cubicBezTo>
                  <a:cubicBezTo>
                    <a:pt x="76091" y="225776"/>
                    <a:pt x="80867" y="217560"/>
                    <a:pt x="83759" y="208623"/>
                  </a:cubicBezTo>
                  <a:lnTo>
                    <a:pt x="96396" y="176689"/>
                  </a:lnTo>
                  <a:lnTo>
                    <a:pt x="31934" y="38367"/>
                  </a:lnTo>
                  <a:cubicBezTo>
                    <a:pt x="29225" y="32924"/>
                    <a:pt x="26081" y="27705"/>
                    <a:pt x="22537" y="22765"/>
                  </a:cubicBezTo>
                  <a:cubicBezTo>
                    <a:pt x="20297" y="19243"/>
                    <a:pt x="17578" y="16049"/>
                    <a:pt x="14462" y="13276"/>
                  </a:cubicBezTo>
                  <a:cubicBezTo>
                    <a:pt x="10032" y="10502"/>
                    <a:pt x="5128" y="8568"/>
                    <a:pt x="0" y="7573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FA22E4-5909-9CFC-550C-0DF99FF7FC49}"/>
                </a:ext>
              </a:extLst>
            </p:cNvPr>
            <p:cNvSpPr/>
            <p:nvPr/>
          </p:nvSpPr>
          <p:spPr>
            <a:xfrm>
              <a:off x="6344882" y="2127024"/>
              <a:ext cx="239043" cy="284304"/>
            </a:xfrm>
            <a:custGeom>
              <a:avLst/>
              <a:gdLst>
                <a:gd name="connsiteX0" fmla="*/ 226862 w 239043"/>
                <a:gd name="connsiteY0" fmla="*/ 185 h 284304"/>
                <a:gd name="connsiteX1" fmla="*/ 232930 w 239043"/>
                <a:gd name="connsiteY1" fmla="*/ 92567 h 284304"/>
                <a:gd name="connsiteX2" fmla="*/ 226862 w 239043"/>
                <a:gd name="connsiteY2" fmla="*/ 92567 h 284304"/>
                <a:gd name="connsiteX3" fmla="*/ 192237 w 239043"/>
                <a:gd name="connsiteY3" fmla="*/ 32758 h 284304"/>
                <a:gd name="connsiteX4" fmla="*/ 138313 w 239043"/>
                <a:gd name="connsiteY4" fmla="*/ 14510 h 284304"/>
                <a:gd name="connsiteX5" fmla="*/ 90594 w 239043"/>
                <a:gd name="connsiteY5" fmla="*/ 28196 h 284304"/>
                <a:gd name="connsiteX6" fmla="*/ 57063 w 239043"/>
                <a:gd name="connsiteY6" fmla="*/ 71992 h 284304"/>
                <a:gd name="connsiteX7" fmla="*/ 44836 w 239043"/>
                <a:gd name="connsiteY7" fmla="*/ 146718 h 284304"/>
                <a:gd name="connsiteX8" fmla="*/ 56378 w 239043"/>
                <a:gd name="connsiteY8" fmla="*/ 210587 h 284304"/>
                <a:gd name="connsiteX9" fmla="*/ 91096 w 239043"/>
                <a:gd name="connsiteY9" fmla="*/ 252056 h 284304"/>
                <a:gd name="connsiteX10" fmla="*/ 143970 w 239043"/>
                <a:gd name="connsiteY10" fmla="*/ 266518 h 284304"/>
                <a:gd name="connsiteX11" fmla="*/ 189590 w 239043"/>
                <a:gd name="connsiteY11" fmla="*/ 255204 h 284304"/>
                <a:gd name="connsiteX12" fmla="*/ 232976 w 239043"/>
                <a:gd name="connsiteY12" fmla="*/ 210268 h 284304"/>
                <a:gd name="connsiteX13" fmla="*/ 239043 w 239043"/>
                <a:gd name="connsiteY13" fmla="*/ 214328 h 284304"/>
                <a:gd name="connsiteX14" fmla="*/ 192465 w 239043"/>
                <a:gd name="connsiteY14" fmla="*/ 267430 h 284304"/>
                <a:gd name="connsiteX15" fmla="*/ 129235 w 239043"/>
                <a:gd name="connsiteY15" fmla="*/ 284264 h 284304"/>
                <a:gd name="connsiteX16" fmla="*/ 27044 w 239043"/>
                <a:gd name="connsiteY16" fmla="*/ 234082 h 284304"/>
                <a:gd name="connsiteX17" fmla="*/ 37 w 239043"/>
                <a:gd name="connsiteY17" fmla="*/ 146308 h 284304"/>
                <a:gd name="connsiteX18" fmla="*/ 17829 w 239043"/>
                <a:gd name="connsiteY18" fmla="*/ 71535 h 284304"/>
                <a:gd name="connsiteX19" fmla="*/ 135074 w 239043"/>
                <a:gd name="connsiteY19" fmla="*/ 2 h 284304"/>
                <a:gd name="connsiteX20" fmla="*/ 191872 w 239043"/>
                <a:gd name="connsiteY20" fmla="*/ 14418 h 284304"/>
                <a:gd name="connsiteX21" fmla="*/ 203596 w 239043"/>
                <a:gd name="connsiteY21" fmla="*/ 18981 h 284304"/>
                <a:gd name="connsiteX22" fmla="*/ 212720 w 239043"/>
                <a:gd name="connsiteY22" fmla="*/ 15194 h 284304"/>
                <a:gd name="connsiteX23" fmla="*/ 219928 w 239043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43" h="284304">
                  <a:moveTo>
                    <a:pt x="226862" y="185"/>
                  </a:moveTo>
                  <a:lnTo>
                    <a:pt x="232930" y="92567"/>
                  </a:lnTo>
                  <a:lnTo>
                    <a:pt x="226862" y="92567"/>
                  </a:lnTo>
                  <a:cubicBezTo>
                    <a:pt x="218742" y="64861"/>
                    <a:pt x="207200" y="44925"/>
                    <a:pt x="192237" y="32758"/>
                  </a:cubicBezTo>
                  <a:cubicBezTo>
                    <a:pt x="176986" y="20491"/>
                    <a:pt x="157880" y="14026"/>
                    <a:pt x="138313" y="14510"/>
                  </a:cubicBezTo>
                  <a:cubicBezTo>
                    <a:pt x="121406" y="14286"/>
                    <a:pt x="104809" y="19044"/>
                    <a:pt x="90594" y="28196"/>
                  </a:cubicBezTo>
                  <a:cubicBezTo>
                    <a:pt x="76406" y="37320"/>
                    <a:pt x="65229" y="51964"/>
                    <a:pt x="57063" y="71992"/>
                  </a:cubicBezTo>
                  <a:cubicBezTo>
                    <a:pt x="48897" y="92019"/>
                    <a:pt x="44836" y="116928"/>
                    <a:pt x="44836" y="146718"/>
                  </a:cubicBezTo>
                  <a:cubicBezTo>
                    <a:pt x="44357" y="168566"/>
                    <a:pt x="48281" y="190286"/>
                    <a:pt x="56378" y="210587"/>
                  </a:cubicBezTo>
                  <a:cubicBezTo>
                    <a:pt x="63317" y="227708"/>
                    <a:pt x="75462" y="242216"/>
                    <a:pt x="91096" y="252056"/>
                  </a:cubicBezTo>
                  <a:cubicBezTo>
                    <a:pt x="106981" y="261824"/>
                    <a:pt x="125325" y="266842"/>
                    <a:pt x="143970" y="266518"/>
                  </a:cubicBezTo>
                  <a:cubicBezTo>
                    <a:pt x="159910" y="266846"/>
                    <a:pt x="175653" y="262941"/>
                    <a:pt x="189590" y="255204"/>
                  </a:cubicBezTo>
                  <a:cubicBezTo>
                    <a:pt x="202761" y="247631"/>
                    <a:pt x="217223" y="232654"/>
                    <a:pt x="232976" y="210268"/>
                  </a:cubicBezTo>
                  <a:lnTo>
                    <a:pt x="239043" y="214328"/>
                  </a:lnTo>
                  <a:cubicBezTo>
                    <a:pt x="225722" y="238507"/>
                    <a:pt x="210197" y="256208"/>
                    <a:pt x="192465" y="267430"/>
                  </a:cubicBezTo>
                  <a:cubicBezTo>
                    <a:pt x="173445" y="279000"/>
                    <a:pt x="151493" y="284848"/>
                    <a:pt x="129235" y="284264"/>
                  </a:cubicBezTo>
                  <a:cubicBezTo>
                    <a:pt x="85256" y="284264"/>
                    <a:pt x="51191" y="267535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37" y="120304"/>
                    <a:pt x="5872" y="94629"/>
                    <a:pt x="17829" y="71535"/>
                  </a:cubicBezTo>
                  <a:cubicBezTo>
                    <a:pt x="40201" y="27402"/>
                    <a:pt x="85594" y="-294"/>
                    <a:pt x="135074" y="2"/>
                  </a:cubicBezTo>
                  <a:cubicBezTo>
                    <a:pt x="154891" y="148"/>
                    <a:pt x="174381" y="5094"/>
                    <a:pt x="191872" y="14418"/>
                  </a:cubicBezTo>
                  <a:cubicBezTo>
                    <a:pt x="195421" y="16736"/>
                    <a:pt x="199413" y="18292"/>
                    <a:pt x="203596" y="18981"/>
                  </a:cubicBezTo>
                  <a:cubicBezTo>
                    <a:pt x="207022" y="18999"/>
                    <a:pt x="210311" y="17635"/>
                    <a:pt x="212720" y="15194"/>
                  </a:cubicBezTo>
                  <a:cubicBezTo>
                    <a:pt x="216429" y="10928"/>
                    <a:pt x="218915" y="5746"/>
                    <a:pt x="219928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3FA0E1-3054-E30B-F974-F2373423682A}"/>
                </a:ext>
              </a:extLst>
            </p:cNvPr>
            <p:cNvSpPr/>
            <p:nvPr/>
          </p:nvSpPr>
          <p:spPr>
            <a:xfrm>
              <a:off x="6611248" y="2216137"/>
              <a:ext cx="173325" cy="194631"/>
            </a:xfrm>
            <a:custGeom>
              <a:avLst/>
              <a:gdLst>
                <a:gd name="connsiteX0" fmla="*/ 86911 w 173325"/>
                <a:gd name="connsiteY0" fmla="*/ 32 h 194631"/>
                <a:gd name="connsiteX1" fmla="*/ 152377 w 173325"/>
                <a:gd name="connsiteY1" fmla="*/ 31693 h 194631"/>
                <a:gd name="connsiteX2" fmla="*/ 173317 w 173325"/>
                <a:gd name="connsiteY2" fmla="*/ 93828 h 194631"/>
                <a:gd name="connsiteX3" fmla="*/ 161775 w 173325"/>
                <a:gd name="connsiteY3" fmla="*/ 143737 h 194631"/>
                <a:gd name="connsiteX4" fmla="*/ 129840 w 173325"/>
                <a:gd name="connsiteY4" fmla="*/ 181785 h 194631"/>
                <a:gd name="connsiteX5" fmla="*/ 84676 w 173325"/>
                <a:gd name="connsiteY5" fmla="*/ 194604 h 194631"/>
                <a:gd name="connsiteX6" fmla="*/ 20214 w 173325"/>
                <a:gd name="connsiteY6" fmla="*/ 161575 h 194631"/>
                <a:gd name="connsiteX7" fmla="*/ 4 w 173325"/>
                <a:gd name="connsiteY7" fmla="*/ 99029 h 194631"/>
                <a:gd name="connsiteX8" fmla="*/ 12276 w 173325"/>
                <a:gd name="connsiteY8" fmla="*/ 48846 h 194631"/>
                <a:gd name="connsiteX9" fmla="*/ 44484 w 173325"/>
                <a:gd name="connsiteY9" fmla="*/ 11939 h 194631"/>
                <a:gd name="connsiteX10" fmla="*/ 86820 w 173325"/>
                <a:gd name="connsiteY10" fmla="*/ 32 h 194631"/>
                <a:gd name="connsiteX11" fmla="*/ 80844 w 173325"/>
                <a:gd name="connsiteY11" fmla="*/ 13080 h 194631"/>
                <a:gd name="connsiteX12" fmla="*/ 59904 w 173325"/>
                <a:gd name="connsiteY12" fmla="*/ 19375 h 194631"/>
                <a:gd name="connsiteX13" fmla="*/ 42933 w 173325"/>
                <a:gd name="connsiteY13" fmla="*/ 41501 h 194631"/>
                <a:gd name="connsiteX14" fmla="*/ 36455 w 173325"/>
                <a:gd name="connsiteY14" fmla="*/ 82149 h 194631"/>
                <a:gd name="connsiteX15" fmla="*/ 52057 w 173325"/>
                <a:gd name="connsiteY15" fmla="*/ 151265 h 194631"/>
                <a:gd name="connsiteX16" fmla="*/ 93116 w 173325"/>
                <a:gd name="connsiteY16" fmla="*/ 180279 h 194631"/>
                <a:gd name="connsiteX17" fmla="*/ 124503 w 173325"/>
                <a:gd name="connsiteY17" fmla="*/ 164267 h 194631"/>
                <a:gd name="connsiteX18" fmla="*/ 136866 w 173325"/>
                <a:gd name="connsiteY18" fmla="*/ 109202 h 194631"/>
                <a:gd name="connsiteX19" fmla="*/ 116245 w 173325"/>
                <a:gd name="connsiteY19" fmla="*/ 32286 h 194631"/>
                <a:gd name="connsiteX20" fmla="*/ 80753 w 173325"/>
                <a:gd name="connsiteY20" fmla="*/ 13080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5" h="194631">
                  <a:moveTo>
                    <a:pt x="86911" y="32"/>
                  </a:moveTo>
                  <a:cubicBezTo>
                    <a:pt x="112587" y="-702"/>
                    <a:pt x="137012" y="11109"/>
                    <a:pt x="152377" y="31693"/>
                  </a:cubicBezTo>
                  <a:cubicBezTo>
                    <a:pt x="166236" y="49412"/>
                    <a:pt x="173623" y="71337"/>
                    <a:pt x="173317" y="93828"/>
                  </a:cubicBezTo>
                  <a:cubicBezTo>
                    <a:pt x="173134" y="111105"/>
                    <a:pt x="169193" y="128135"/>
                    <a:pt x="161775" y="143737"/>
                  </a:cubicBezTo>
                  <a:cubicBezTo>
                    <a:pt x="155119" y="159294"/>
                    <a:pt x="144010" y="172533"/>
                    <a:pt x="129840" y="181785"/>
                  </a:cubicBezTo>
                  <a:cubicBezTo>
                    <a:pt x="116341" y="190334"/>
                    <a:pt x="100652" y="194787"/>
                    <a:pt x="84676" y="194604"/>
                  </a:cubicBezTo>
                  <a:cubicBezTo>
                    <a:pt x="58964" y="195302"/>
                    <a:pt x="34667" y="182852"/>
                    <a:pt x="20214" y="161575"/>
                  </a:cubicBezTo>
                  <a:cubicBezTo>
                    <a:pt x="6893" y="143459"/>
                    <a:pt x="-197" y="121515"/>
                    <a:pt x="4" y="99029"/>
                  </a:cubicBezTo>
                  <a:cubicBezTo>
                    <a:pt x="159" y="81579"/>
                    <a:pt x="4361" y="64398"/>
                    <a:pt x="12276" y="48846"/>
                  </a:cubicBezTo>
                  <a:cubicBezTo>
                    <a:pt x="19160" y="33655"/>
                    <a:pt x="30360" y="20817"/>
                    <a:pt x="44484" y="11939"/>
                  </a:cubicBezTo>
                  <a:cubicBezTo>
                    <a:pt x="57235" y="4156"/>
                    <a:pt x="71884" y="37"/>
                    <a:pt x="86820" y="32"/>
                  </a:cubicBezTo>
                  <a:moveTo>
                    <a:pt x="80844" y="13080"/>
                  </a:moveTo>
                  <a:cubicBezTo>
                    <a:pt x="73421" y="13226"/>
                    <a:pt x="66177" y="15402"/>
                    <a:pt x="59904" y="19375"/>
                  </a:cubicBezTo>
                  <a:cubicBezTo>
                    <a:pt x="52011" y="24731"/>
                    <a:pt x="46058" y="32491"/>
                    <a:pt x="42933" y="41501"/>
                  </a:cubicBezTo>
                  <a:cubicBezTo>
                    <a:pt x="38193" y="54512"/>
                    <a:pt x="35994" y="68313"/>
                    <a:pt x="36455" y="82149"/>
                  </a:cubicBezTo>
                  <a:cubicBezTo>
                    <a:pt x="35816" y="106128"/>
                    <a:pt x="41181" y="129887"/>
                    <a:pt x="52057" y="151265"/>
                  </a:cubicBezTo>
                  <a:cubicBezTo>
                    <a:pt x="62459" y="170608"/>
                    <a:pt x="76145" y="180279"/>
                    <a:pt x="93116" y="180279"/>
                  </a:cubicBezTo>
                  <a:cubicBezTo>
                    <a:pt x="105566" y="180393"/>
                    <a:pt x="117286" y="174413"/>
                    <a:pt x="124503" y="164267"/>
                  </a:cubicBezTo>
                  <a:cubicBezTo>
                    <a:pt x="132774" y="153591"/>
                    <a:pt x="136898" y="135238"/>
                    <a:pt x="136866" y="109202"/>
                  </a:cubicBezTo>
                  <a:cubicBezTo>
                    <a:pt x="136866" y="76629"/>
                    <a:pt x="129991" y="50990"/>
                    <a:pt x="116245" y="32286"/>
                  </a:cubicBezTo>
                  <a:cubicBezTo>
                    <a:pt x="108449" y="20270"/>
                    <a:pt x="95077" y="13034"/>
                    <a:pt x="80753" y="1308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AA0948F-C7F0-344B-8FBA-3F08EAAC389D}"/>
                </a:ext>
              </a:extLst>
            </p:cNvPr>
            <p:cNvSpPr/>
            <p:nvPr/>
          </p:nvSpPr>
          <p:spPr>
            <a:xfrm>
              <a:off x="6810341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055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30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63" y="251255"/>
                    <a:pt x="62984" y="258965"/>
                    <a:pt x="65055" y="266379"/>
                  </a:cubicBezTo>
                  <a:cubicBezTo>
                    <a:pt x="66570" y="269978"/>
                    <a:pt x="69234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07" y="27322"/>
                    <a:pt x="19147" y="26396"/>
                    <a:pt x="16332" y="26506"/>
                  </a:cubicBezTo>
                  <a:cubicBezTo>
                    <a:pt x="11834" y="26766"/>
                    <a:pt x="7427" y="27865"/>
                    <a:pt x="3330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DAAF86-E777-6606-9547-36B0E3A5AB12}"/>
                </a:ext>
              </a:extLst>
            </p:cNvPr>
            <p:cNvSpPr/>
            <p:nvPr/>
          </p:nvSpPr>
          <p:spPr>
            <a:xfrm>
              <a:off x="6921792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100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76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49" y="251255"/>
                    <a:pt x="62984" y="258970"/>
                    <a:pt x="65100" y="266379"/>
                  </a:cubicBezTo>
                  <a:cubicBezTo>
                    <a:pt x="66602" y="269974"/>
                    <a:pt x="69247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11" y="27313"/>
                    <a:pt x="19152" y="26387"/>
                    <a:pt x="16332" y="26506"/>
                  </a:cubicBezTo>
                  <a:cubicBezTo>
                    <a:pt x="11848" y="26761"/>
                    <a:pt x="7454" y="27860"/>
                    <a:pt x="3376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EE901E-7A41-7C7F-DD7B-9D29A15C4950}"/>
                </a:ext>
              </a:extLst>
            </p:cNvPr>
            <p:cNvSpPr/>
            <p:nvPr/>
          </p:nvSpPr>
          <p:spPr>
            <a:xfrm>
              <a:off x="7036345" y="2216089"/>
              <a:ext cx="151916" cy="194661"/>
            </a:xfrm>
            <a:custGeom>
              <a:avLst/>
              <a:gdLst>
                <a:gd name="connsiteX0" fmla="*/ 27555 w 151916"/>
                <a:gd name="connsiteY0" fmla="*/ 74715 h 194661"/>
                <a:gd name="connsiteX1" fmla="*/ 46989 w 151916"/>
                <a:gd name="connsiteY1" fmla="*/ 138584 h 194661"/>
                <a:gd name="connsiteX2" fmla="*/ 93066 w 151916"/>
                <a:gd name="connsiteY2" fmla="*/ 161759 h 194661"/>
                <a:gd name="connsiteX3" fmla="*/ 123769 w 151916"/>
                <a:gd name="connsiteY3" fmla="*/ 151905 h 194661"/>
                <a:gd name="connsiteX4" fmla="*/ 145621 w 151916"/>
                <a:gd name="connsiteY4" fmla="*/ 117918 h 194661"/>
                <a:gd name="connsiteX5" fmla="*/ 151689 w 151916"/>
                <a:gd name="connsiteY5" fmla="*/ 121932 h 194661"/>
                <a:gd name="connsiteX6" fmla="*/ 127783 w 151916"/>
                <a:gd name="connsiteY6" fmla="*/ 172115 h 194661"/>
                <a:gd name="connsiteX7" fmla="*/ 78194 w 151916"/>
                <a:gd name="connsiteY7" fmla="*/ 194652 h 194661"/>
                <a:gd name="connsiteX8" fmla="*/ 22810 w 151916"/>
                <a:gd name="connsiteY8" fmla="*/ 168922 h 194661"/>
                <a:gd name="connsiteX9" fmla="*/ 0 w 151916"/>
                <a:gd name="connsiteY9" fmla="*/ 99715 h 194661"/>
                <a:gd name="connsiteX10" fmla="*/ 23631 w 151916"/>
                <a:gd name="connsiteY10" fmla="*/ 26357 h 194661"/>
                <a:gd name="connsiteX11" fmla="*/ 82938 w 151916"/>
                <a:gd name="connsiteY11" fmla="*/ 34 h 194661"/>
                <a:gd name="connsiteX12" fmla="*/ 132528 w 151916"/>
                <a:gd name="connsiteY12" fmla="*/ 20335 h 194661"/>
                <a:gd name="connsiteX13" fmla="*/ 151917 w 151916"/>
                <a:gd name="connsiteY13" fmla="*/ 74669 h 194661"/>
                <a:gd name="connsiteX14" fmla="*/ 27555 w 151916"/>
                <a:gd name="connsiteY14" fmla="*/ 63173 h 194661"/>
                <a:gd name="connsiteX15" fmla="*/ 111177 w 151916"/>
                <a:gd name="connsiteY15" fmla="*/ 63173 h 194661"/>
                <a:gd name="connsiteX16" fmla="*/ 107026 w 151916"/>
                <a:gd name="connsiteY16" fmla="*/ 38401 h 194661"/>
                <a:gd name="connsiteX17" fmla="*/ 92382 w 151916"/>
                <a:gd name="connsiteY17" fmla="*/ 20791 h 194661"/>
                <a:gd name="connsiteX18" fmla="*/ 72035 w 151916"/>
                <a:gd name="connsiteY18" fmla="*/ 14405 h 194661"/>
                <a:gd name="connsiteX19" fmla="*/ 42838 w 151916"/>
                <a:gd name="connsiteY19" fmla="*/ 27315 h 194661"/>
                <a:gd name="connsiteX20" fmla="*/ 27783 w 151916"/>
                <a:gd name="connsiteY20" fmla="*/ 63173 h 19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1">
                  <a:moveTo>
                    <a:pt x="27555" y="74715"/>
                  </a:moveTo>
                  <a:cubicBezTo>
                    <a:pt x="27555" y="101905"/>
                    <a:pt x="34033" y="123196"/>
                    <a:pt x="46989" y="138584"/>
                  </a:cubicBezTo>
                  <a:cubicBezTo>
                    <a:pt x="59946" y="153972"/>
                    <a:pt x="75306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89" y="186709"/>
                    <a:pt x="97272" y="19498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86"/>
                    <a:pt x="60237" y="-463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555" y="63173"/>
                  </a:moveTo>
                  <a:lnTo>
                    <a:pt x="111177" y="63173"/>
                  </a:lnTo>
                  <a:cubicBezTo>
                    <a:pt x="111127" y="54747"/>
                    <a:pt x="109727" y="46385"/>
                    <a:pt x="107026" y="38401"/>
                  </a:cubicBezTo>
                  <a:cubicBezTo>
                    <a:pt x="104010" y="31202"/>
                    <a:pt x="98910" y="25071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5"/>
                    <a:pt x="28394" y="49815"/>
                    <a:pt x="27783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F4C010-6487-1B56-B492-F585DC2F0D68}"/>
                </a:ext>
              </a:extLst>
            </p:cNvPr>
            <p:cNvSpPr/>
            <p:nvPr/>
          </p:nvSpPr>
          <p:spPr>
            <a:xfrm>
              <a:off x="7211391" y="2216256"/>
              <a:ext cx="181796" cy="277621"/>
            </a:xfrm>
            <a:custGeom>
              <a:avLst/>
              <a:gdLst>
                <a:gd name="connsiteX0" fmla="*/ 48586 w 181796"/>
                <a:gd name="connsiteY0" fmla="*/ 121948 h 277621"/>
                <a:gd name="connsiteX1" fmla="*/ 23312 w 181796"/>
                <a:gd name="connsiteY1" fmla="*/ 99137 h 277621"/>
                <a:gd name="connsiteX2" fmla="*/ 14507 w 181796"/>
                <a:gd name="connsiteY2" fmla="*/ 66564 h 277621"/>
                <a:gd name="connsiteX3" fmla="*/ 34626 w 181796"/>
                <a:gd name="connsiteY3" fmla="*/ 19666 h 277621"/>
                <a:gd name="connsiteX4" fmla="*/ 86132 w 181796"/>
                <a:gd name="connsiteY4" fmla="*/ 50 h 277621"/>
                <a:gd name="connsiteX5" fmla="*/ 130657 w 181796"/>
                <a:gd name="connsiteY5" fmla="*/ 12869 h 277621"/>
                <a:gd name="connsiteX6" fmla="*/ 168796 w 181796"/>
                <a:gd name="connsiteY6" fmla="*/ 12869 h 277621"/>
                <a:gd name="connsiteX7" fmla="*/ 178605 w 181796"/>
                <a:gd name="connsiteY7" fmla="*/ 13371 h 277621"/>
                <a:gd name="connsiteX8" fmla="*/ 180566 w 181796"/>
                <a:gd name="connsiteY8" fmla="*/ 15059 h 277621"/>
                <a:gd name="connsiteX9" fmla="*/ 181753 w 181796"/>
                <a:gd name="connsiteY9" fmla="*/ 21445 h 277621"/>
                <a:gd name="connsiteX10" fmla="*/ 180749 w 181796"/>
                <a:gd name="connsiteY10" fmla="*/ 28654 h 277621"/>
                <a:gd name="connsiteX11" fmla="*/ 178696 w 181796"/>
                <a:gd name="connsiteY11" fmla="*/ 30250 h 277621"/>
                <a:gd name="connsiteX12" fmla="*/ 168705 w 181796"/>
                <a:gd name="connsiteY12" fmla="*/ 30843 h 277621"/>
                <a:gd name="connsiteX13" fmla="*/ 145302 w 181796"/>
                <a:gd name="connsiteY13" fmla="*/ 30843 h 277621"/>
                <a:gd name="connsiteX14" fmla="*/ 156251 w 181796"/>
                <a:gd name="connsiteY14" fmla="*/ 67796 h 277621"/>
                <a:gd name="connsiteX15" fmla="*/ 137044 w 181796"/>
                <a:gd name="connsiteY15" fmla="*/ 111774 h 277621"/>
                <a:gd name="connsiteX16" fmla="*/ 85539 w 181796"/>
                <a:gd name="connsiteY16" fmla="*/ 130022 h 277621"/>
                <a:gd name="connsiteX17" fmla="*/ 58166 w 181796"/>
                <a:gd name="connsiteY17" fmla="*/ 125917 h 277621"/>
                <a:gd name="connsiteX18" fmla="*/ 46533 w 181796"/>
                <a:gd name="connsiteY18" fmla="*/ 139238 h 277621"/>
                <a:gd name="connsiteX19" fmla="*/ 43522 w 181796"/>
                <a:gd name="connsiteY19" fmla="*/ 148955 h 277621"/>
                <a:gd name="connsiteX20" fmla="*/ 46715 w 181796"/>
                <a:gd name="connsiteY20" fmla="*/ 155570 h 277621"/>
                <a:gd name="connsiteX21" fmla="*/ 59352 w 181796"/>
                <a:gd name="connsiteY21" fmla="*/ 160132 h 277621"/>
                <a:gd name="connsiteX22" fmla="*/ 86725 w 181796"/>
                <a:gd name="connsiteY22" fmla="*/ 161546 h 277621"/>
                <a:gd name="connsiteX23" fmla="*/ 138960 w 181796"/>
                <a:gd name="connsiteY23" fmla="*/ 164421 h 277621"/>
                <a:gd name="connsiteX24" fmla="*/ 168021 w 181796"/>
                <a:gd name="connsiteY24" fmla="*/ 178107 h 277621"/>
                <a:gd name="connsiteX25" fmla="*/ 178879 w 181796"/>
                <a:gd name="connsiteY25" fmla="*/ 205799 h 277621"/>
                <a:gd name="connsiteX26" fmla="*/ 158167 w 181796"/>
                <a:gd name="connsiteY26" fmla="*/ 248317 h 277621"/>
                <a:gd name="connsiteX27" fmla="*/ 78559 w 181796"/>
                <a:gd name="connsiteY27" fmla="*/ 277560 h 277621"/>
                <a:gd name="connsiteX28" fmla="*/ 14690 w 181796"/>
                <a:gd name="connsiteY28" fmla="*/ 260087 h 277621"/>
                <a:gd name="connsiteX29" fmla="*/ 0 w 181796"/>
                <a:gd name="connsiteY29" fmla="*/ 239193 h 277621"/>
                <a:gd name="connsiteX30" fmla="*/ 2144 w 181796"/>
                <a:gd name="connsiteY30" fmla="*/ 229567 h 277621"/>
                <a:gd name="connsiteX31" fmla="*/ 15830 w 181796"/>
                <a:gd name="connsiteY31" fmla="*/ 208901 h 277621"/>
                <a:gd name="connsiteX32" fmla="*/ 35767 w 181796"/>
                <a:gd name="connsiteY32" fmla="*/ 187185 h 277621"/>
                <a:gd name="connsiteX33" fmla="*/ 21350 w 181796"/>
                <a:gd name="connsiteY33" fmla="*/ 176054 h 277621"/>
                <a:gd name="connsiteX34" fmla="*/ 17108 w 181796"/>
                <a:gd name="connsiteY34" fmla="*/ 164922 h 277621"/>
                <a:gd name="connsiteX35" fmla="*/ 22719 w 181796"/>
                <a:gd name="connsiteY35" fmla="*/ 148499 h 277621"/>
                <a:gd name="connsiteX36" fmla="*/ 48495 w 181796"/>
                <a:gd name="connsiteY36" fmla="*/ 121811 h 277621"/>
                <a:gd name="connsiteX37" fmla="*/ 46533 w 181796"/>
                <a:gd name="connsiteY37" fmla="*/ 188827 h 277621"/>
                <a:gd name="connsiteX38" fmla="*/ 32847 w 181796"/>
                <a:gd name="connsiteY38" fmla="*/ 207851 h 277621"/>
                <a:gd name="connsiteX39" fmla="*/ 28285 w 181796"/>
                <a:gd name="connsiteY39" fmla="*/ 224092 h 277621"/>
                <a:gd name="connsiteX40" fmla="*/ 39644 w 181796"/>
                <a:gd name="connsiteY40" fmla="*/ 240972 h 277621"/>
                <a:gd name="connsiteX41" fmla="*/ 96214 w 181796"/>
                <a:gd name="connsiteY41" fmla="*/ 253381 h 277621"/>
                <a:gd name="connsiteX42" fmla="*/ 148176 w 181796"/>
                <a:gd name="connsiteY42" fmla="*/ 240652 h 277621"/>
                <a:gd name="connsiteX43" fmla="*/ 164919 w 181796"/>
                <a:gd name="connsiteY43" fmla="*/ 213554 h 277621"/>
                <a:gd name="connsiteX44" fmla="*/ 154928 w 181796"/>
                <a:gd name="connsiteY44" fmla="*/ 198727 h 277621"/>
                <a:gd name="connsiteX45" fmla="*/ 114553 w 181796"/>
                <a:gd name="connsiteY45" fmla="*/ 193527 h 277621"/>
                <a:gd name="connsiteX46" fmla="*/ 46807 w 181796"/>
                <a:gd name="connsiteY46" fmla="*/ 188964 h 277621"/>
                <a:gd name="connsiteX47" fmla="*/ 82893 w 181796"/>
                <a:gd name="connsiteY47" fmla="*/ 9539 h 277621"/>
                <a:gd name="connsiteX48" fmla="*/ 58531 w 181796"/>
                <a:gd name="connsiteY48" fmla="*/ 21354 h 277621"/>
                <a:gd name="connsiteX49" fmla="*/ 48723 w 181796"/>
                <a:gd name="connsiteY49" fmla="*/ 57577 h 277621"/>
                <a:gd name="connsiteX50" fmla="*/ 62090 w 181796"/>
                <a:gd name="connsiteY50" fmla="*/ 106665 h 277621"/>
                <a:gd name="connsiteX51" fmla="*/ 87957 w 181796"/>
                <a:gd name="connsiteY51" fmla="*/ 119895 h 277621"/>
                <a:gd name="connsiteX52" fmla="*/ 112455 w 181796"/>
                <a:gd name="connsiteY52" fmla="*/ 108444 h 277621"/>
                <a:gd name="connsiteX53" fmla="*/ 122081 w 181796"/>
                <a:gd name="connsiteY53" fmla="*/ 72586 h 277621"/>
                <a:gd name="connsiteX54" fmla="*/ 108395 w 181796"/>
                <a:gd name="connsiteY54" fmla="*/ 22768 h 277621"/>
                <a:gd name="connsiteX55" fmla="*/ 82756 w 181796"/>
                <a:gd name="connsiteY55" fmla="*/ 9539 h 27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1796" h="277621">
                  <a:moveTo>
                    <a:pt x="48586" y="121948"/>
                  </a:moveTo>
                  <a:cubicBezTo>
                    <a:pt x="38134" y="116948"/>
                    <a:pt x="29357" y="109023"/>
                    <a:pt x="23312" y="99137"/>
                  </a:cubicBezTo>
                  <a:cubicBezTo>
                    <a:pt x="17432" y="89297"/>
                    <a:pt x="14389" y="78024"/>
                    <a:pt x="14507" y="66564"/>
                  </a:cubicBezTo>
                  <a:cubicBezTo>
                    <a:pt x="14334" y="48800"/>
                    <a:pt x="21633" y="31783"/>
                    <a:pt x="34626" y="19666"/>
                  </a:cubicBezTo>
                  <a:cubicBezTo>
                    <a:pt x="48422" y="6414"/>
                    <a:pt x="67012" y="-667"/>
                    <a:pt x="86132" y="50"/>
                  </a:cubicBezTo>
                  <a:cubicBezTo>
                    <a:pt x="101935" y="-316"/>
                    <a:pt x="117469" y="4160"/>
                    <a:pt x="130657" y="12869"/>
                  </a:cubicBezTo>
                  <a:lnTo>
                    <a:pt x="168796" y="12869"/>
                  </a:lnTo>
                  <a:cubicBezTo>
                    <a:pt x="172076" y="12714"/>
                    <a:pt x="175361" y="12883"/>
                    <a:pt x="178605" y="13371"/>
                  </a:cubicBezTo>
                  <a:cubicBezTo>
                    <a:pt x="179462" y="13640"/>
                    <a:pt x="180169" y="14251"/>
                    <a:pt x="180566" y="15059"/>
                  </a:cubicBezTo>
                  <a:cubicBezTo>
                    <a:pt x="181515" y="17048"/>
                    <a:pt x="181921" y="19251"/>
                    <a:pt x="181753" y="21445"/>
                  </a:cubicBezTo>
                  <a:cubicBezTo>
                    <a:pt x="181926" y="23891"/>
                    <a:pt x="181584" y="26345"/>
                    <a:pt x="180749" y="28654"/>
                  </a:cubicBezTo>
                  <a:cubicBezTo>
                    <a:pt x="180261" y="29397"/>
                    <a:pt x="179540" y="29958"/>
                    <a:pt x="178696" y="30250"/>
                  </a:cubicBezTo>
                  <a:cubicBezTo>
                    <a:pt x="175402" y="30834"/>
                    <a:pt x="172049" y="31035"/>
                    <a:pt x="168705" y="30843"/>
                  </a:cubicBezTo>
                  <a:lnTo>
                    <a:pt x="145302" y="30843"/>
                  </a:lnTo>
                  <a:cubicBezTo>
                    <a:pt x="152961" y="41601"/>
                    <a:pt x="156816" y="54603"/>
                    <a:pt x="156251" y="67796"/>
                  </a:cubicBezTo>
                  <a:cubicBezTo>
                    <a:pt x="156442" y="84530"/>
                    <a:pt x="149448" y="100543"/>
                    <a:pt x="137044" y="111774"/>
                  </a:cubicBezTo>
                  <a:cubicBezTo>
                    <a:pt x="124271" y="123941"/>
                    <a:pt x="107103" y="130022"/>
                    <a:pt x="85539" y="130022"/>
                  </a:cubicBezTo>
                  <a:cubicBezTo>
                    <a:pt x="76264" y="129986"/>
                    <a:pt x="67044" y="128604"/>
                    <a:pt x="58166" y="125917"/>
                  </a:cubicBezTo>
                  <a:cubicBezTo>
                    <a:pt x="53559" y="129662"/>
                    <a:pt x="49622" y="134165"/>
                    <a:pt x="46533" y="139238"/>
                  </a:cubicBezTo>
                  <a:cubicBezTo>
                    <a:pt x="44772" y="142190"/>
                    <a:pt x="43741" y="145524"/>
                    <a:pt x="43522" y="148955"/>
                  </a:cubicBezTo>
                  <a:cubicBezTo>
                    <a:pt x="43641" y="151505"/>
                    <a:pt x="44795" y="153891"/>
                    <a:pt x="46715" y="155570"/>
                  </a:cubicBezTo>
                  <a:cubicBezTo>
                    <a:pt x="50397" y="158284"/>
                    <a:pt x="54786" y="159872"/>
                    <a:pt x="59352" y="160132"/>
                  </a:cubicBezTo>
                  <a:cubicBezTo>
                    <a:pt x="63002" y="160680"/>
                    <a:pt x="72126" y="161149"/>
                    <a:pt x="86725" y="161546"/>
                  </a:cubicBezTo>
                  <a:cubicBezTo>
                    <a:pt x="113609" y="162245"/>
                    <a:pt x="131022" y="163202"/>
                    <a:pt x="138960" y="164421"/>
                  </a:cubicBezTo>
                  <a:cubicBezTo>
                    <a:pt x="149918" y="165547"/>
                    <a:pt x="160169" y="170374"/>
                    <a:pt x="168021" y="178107"/>
                  </a:cubicBezTo>
                  <a:cubicBezTo>
                    <a:pt x="175233" y="185488"/>
                    <a:pt x="179152" y="195479"/>
                    <a:pt x="178879" y="205799"/>
                  </a:cubicBezTo>
                  <a:cubicBezTo>
                    <a:pt x="178879" y="221004"/>
                    <a:pt x="171976" y="235178"/>
                    <a:pt x="158167" y="248317"/>
                  </a:cubicBezTo>
                  <a:cubicBezTo>
                    <a:pt x="137879" y="267810"/>
                    <a:pt x="111346" y="277560"/>
                    <a:pt x="78559" y="277560"/>
                  </a:cubicBezTo>
                  <a:cubicBezTo>
                    <a:pt x="55995" y="278312"/>
                    <a:pt x="33727" y="272222"/>
                    <a:pt x="14690" y="260087"/>
                  </a:cubicBezTo>
                  <a:cubicBezTo>
                    <a:pt x="4881" y="253381"/>
                    <a:pt x="0" y="246401"/>
                    <a:pt x="0" y="239193"/>
                  </a:cubicBezTo>
                  <a:cubicBezTo>
                    <a:pt x="14" y="235867"/>
                    <a:pt x="748" y="232582"/>
                    <a:pt x="2144" y="229567"/>
                  </a:cubicBezTo>
                  <a:cubicBezTo>
                    <a:pt x="5899" y="222176"/>
                    <a:pt x="10493" y="215242"/>
                    <a:pt x="15830" y="208901"/>
                  </a:cubicBezTo>
                  <a:cubicBezTo>
                    <a:pt x="16743" y="207669"/>
                    <a:pt x="23358" y="200461"/>
                    <a:pt x="35767" y="187185"/>
                  </a:cubicBezTo>
                  <a:cubicBezTo>
                    <a:pt x="30424" y="184224"/>
                    <a:pt x="25566" y="180474"/>
                    <a:pt x="21350" y="176054"/>
                  </a:cubicBezTo>
                  <a:cubicBezTo>
                    <a:pt x="18600" y="173002"/>
                    <a:pt x="17089" y="169033"/>
                    <a:pt x="17108" y="164922"/>
                  </a:cubicBezTo>
                  <a:cubicBezTo>
                    <a:pt x="17496" y="159046"/>
                    <a:pt x="19434" y="153380"/>
                    <a:pt x="22719" y="148499"/>
                  </a:cubicBezTo>
                  <a:cubicBezTo>
                    <a:pt x="26414" y="142203"/>
                    <a:pt x="35037" y="133307"/>
                    <a:pt x="48495" y="121811"/>
                  </a:cubicBezTo>
                  <a:moveTo>
                    <a:pt x="46533" y="188827"/>
                  </a:moveTo>
                  <a:cubicBezTo>
                    <a:pt x="41223" y="194594"/>
                    <a:pt x="36624" y="200981"/>
                    <a:pt x="32847" y="207851"/>
                  </a:cubicBezTo>
                  <a:cubicBezTo>
                    <a:pt x="30037" y="212815"/>
                    <a:pt x="28472" y="218390"/>
                    <a:pt x="28285" y="224092"/>
                  </a:cubicBezTo>
                  <a:cubicBezTo>
                    <a:pt x="28285" y="230538"/>
                    <a:pt x="32071" y="236168"/>
                    <a:pt x="39644" y="240972"/>
                  </a:cubicBezTo>
                  <a:cubicBezTo>
                    <a:pt x="52692" y="249243"/>
                    <a:pt x="71547" y="253381"/>
                    <a:pt x="96214" y="253381"/>
                  </a:cubicBezTo>
                  <a:cubicBezTo>
                    <a:pt x="119722" y="253381"/>
                    <a:pt x="137044" y="249138"/>
                    <a:pt x="148176" y="240652"/>
                  </a:cubicBezTo>
                  <a:cubicBezTo>
                    <a:pt x="159353" y="232213"/>
                    <a:pt x="164919" y="223134"/>
                    <a:pt x="164919" y="213554"/>
                  </a:cubicBezTo>
                  <a:cubicBezTo>
                    <a:pt x="165170" y="206962"/>
                    <a:pt x="161132" y="200967"/>
                    <a:pt x="154928" y="198727"/>
                  </a:cubicBezTo>
                  <a:cubicBezTo>
                    <a:pt x="148116" y="195684"/>
                    <a:pt x="134658" y="193951"/>
                    <a:pt x="114553" y="193527"/>
                  </a:cubicBezTo>
                  <a:cubicBezTo>
                    <a:pt x="91907" y="193230"/>
                    <a:pt x="69289" y="191706"/>
                    <a:pt x="46807" y="188964"/>
                  </a:cubicBezTo>
                  <a:moveTo>
                    <a:pt x="82893" y="9539"/>
                  </a:moveTo>
                  <a:cubicBezTo>
                    <a:pt x="73372" y="9447"/>
                    <a:pt x="64357" y="13822"/>
                    <a:pt x="58531" y="21354"/>
                  </a:cubicBezTo>
                  <a:cubicBezTo>
                    <a:pt x="52008" y="29247"/>
                    <a:pt x="48723" y="41290"/>
                    <a:pt x="48723" y="57577"/>
                  </a:cubicBezTo>
                  <a:cubicBezTo>
                    <a:pt x="48723" y="78713"/>
                    <a:pt x="53180" y="95077"/>
                    <a:pt x="62090" y="106665"/>
                  </a:cubicBezTo>
                  <a:cubicBezTo>
                    <a:pt x="68029" y="115041"/>
                    <a:pt x="77687" y="119981"/>
                    <a:pt x="87957" y="119895"/>
                  </a:cubicBezTo>
                  <a:cubicBezTo>
                    <a:pt x="97459" y="120096"/>
                    <a:pt x="106515" y="115862"/>
                    <a:pt x="112455" y="108444"/>
                  </a:cubicBezTo>
                  <a:cubicBezTo>
                    <a:pt x="118874" y="100871"/>
                    <a:pt x="122081" y="88918"/>
                    <a:pt x="122081" y="72586"/>
                  </a:cubicBezTo>
                  <a:cubicBezTo>
                    <a:pt x="122081" y="51295"/>
                    <a:pt x="117519" y="34689"/>
                    <a:pt x="108395" y="22768"/>
                  </a:cubicBezTo>
                  <a:cubicBezTo>
                    <a:pt x="102583" y="14370"/>
                    <a:pt x="92970" y="9406"/>
                    <a:pt x="82756" y="953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188572-6908-5846-7F7A-EA9130A2071E}"/>
                </a:ext>
              </a:extLst>
            </p:cNvPr>
            <p:cNvSpPr/>
            <p:nvPr/>
          </p:nvSpPr>
          <p:spPr>
            <a:xfrm>
              <a:off x="7414996" y="2216089"/>
              <a:ext cx="151916" cy="194662"/>
            </a:xfrm>
            <a:custGeom>
              <a:avLst/>
              <a:gdLst>
                <a:gd name="connsiteX0" fmla="*/ 27600 w 151916"/>
                <a:gd name="connsiteY0" fmla="*/ 74715 h 194662"/>
                <a:gd name="connsiteX1" fmla="*/ 46989 w 151916"/>
                <a:gd name="connsiteY1" fmla="*/ 138584 h 194662"/>
                <a:gd name="connsiteX2" fmla="*/ 93066 w 151916"/>
                <a:gd name="connsiteY2" fmla="*/ 161759 h 194662"/>
                <a:gd name="connsiteX3" fmla="*/ 123769 w 151916"/>
                <a:gd name="connsiteY3" fmla="*/ 151905 h 194662"/>
                <a:gd name="connsiteX4" fmla="*/ 145621 w 151916"/>
                <a:gd name="connsiteY4" fmla="*/ 117918 h 194662"/>
                <a:gd name="connsiteX5" fmla="*/ 151689 w 151916"/>
                <a:gd name="connsiteY5" fmla="*/ 121932 h 194662"/>
                <a:gd name="connsiteX6" fmla="*/ 127783 w 151916"/>
                <a:gd name="connsiteY6" fmla="*/ 172115 h 194662"/>
                <a:gd name="connsiteX7" fmla="*/ 78194 w 151916"/>
                <a:gd name="connsiteY7" fmla="*/ 194652 h 194662"/>
                <a:gd name="connsiteX8" fmla="*/ 22810 w 151916"/>
                <a:gd name="connsiteY8" fmla="*/ 168922 h 194662"/>
                <a:gd name="connsiteX9" fmla="*/ 0 w 151916"/>
                <a:gd name="connsiteY9" fmla="*/ 99715 h 194662"/>
                <a:gd name="connsiteX10" fmla="*/ 23631 w 151916"/>
                <a:gd name="connsiteY10" fmla="*/ 26357 h 194662"/>
                <a:gd name="connsiteX11" fmla="*/ 82938 w 151916"/>
                <a:gd name="connsiteY11" fmla="*/ 34 h 194662"/>
                <a:gd name="connsiteX12" fmla="*/ 132528 w 151916"/>
                <a:gd name="connsiteY12" fmla="*/ 20335 h 194662"/>
                <a:gd name="connsiteX13" fmla="*/ 151917 w 151916"/>
                <a:gd name="connsiteY13" fmla="*/ 74669 h 194662"/>
                <a:gd name="connsiteX14" fmla="*/ 27600 w 151916"/>
                <a:gd name="connsiteY14" fmla="*/ 63173 h 194662"/>
                <a:gd name="connsiteX15" fmla="*/ 111177 w 151916"/>
                <a:gd name="connsiteY15" fmla="*/ 63173 h 194662"/>
                <a:gd name="connsiteX16" fmla="*/ 107071 w 151916"/>
                <a:gd name="connsiteY16" fmla="*/ 38401 h 194662"/>
                <a:gd name="connsiteX17" fmla="*/ 92382 w 151916"/>
                <a:gd name="connsiteY17" fmla="*/ 20791 h 194662"/>
                <a:gd name="connsiteX18" fmla="*/ 72035 w 151916"/>
                <a:gd name="connsiteY18" fmla="*/ 14405 h 194662"/>
                <a:gd name="connsiteX19" fmla="*/ 42838 w 151916"/>
                <a:gd name="connsiteY19" fmla="*/ 27315 h 194662"/>
                <a:gd name="connsiteX20" fmla="*/ 27828 w 151916"/>
                <a:gd name="connsiteY20" fmla="*/ 63173 h 19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2">
                  <a:moveTo>
                    <a:pt x="27600" y="74715"/>
                  </a:moveTo>
                  <a:cubicBezTo>
                    <a:pt x="27600" y="101905"/>
                    <a:pt x="34065" y="123196"/>
                    <a:pt x="46989" y="138584"/>
                  </a:cubicBezTo>
                  <a:cubicBezTo>
                    <a:pt x="59914" y="153972"/>
                    <a:pt x="75274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93" y="186718"/>
                    <a:pt x="97277" y="19499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95"/>
                    <a:pt x="60237" y="-459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600" y="63173"/>
                  </a:moveTo>
                  <a:lnTo>
                    <a:pt x="111177" y="63173"/>
                  </a:lnTo>
                  <a:cubicBezTo>
                    <a:pt x="111114" y="54751"/>
                    <a:pt x="109731" y="46394"/>
                    <a:pt x="107071" y="38401"/>
                  </a:cubicBezTo>
                  <a:cubicBezTo>
                    <a:pt x="104024" y="31207"/>
                    <a:pt x="98910" y="25080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1"/>
                    <a:pt x="28403" y="49815"/>
                    <a:pt x="27828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0463-0DF7-BDA3-9305-03BC1B45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Boyle’s Law  (PV=k)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0A729-460C-B38D-6552-E851ED3D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1662: Boyle noted that</a:t>
            </a:r>
            <a:br>
              <a:rPr lang="en-US" dirty="0"/>
            </a:br>
            <a:r>
              <a:rPr lang="en-US" dirty="0"/>
              <a:t>if a gas is kept at</a:t>
            </a:r>
            <a:br>
              <a:rPr lang="en-US" dirty="0"/>
            </a:br>
            <a:r>
              <a:rPr lang="en-US" i="1" dirty="0">
                <a:solidFill>
                  <a:srgbClr val="FFC000"/>
                </a:solidFill>
              </a:rPr>
              <a:t>constant temperature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that if the </a:t>
            </a:r>
            <a:r>
              <a:rPr lang="en-US" b="1" dirty="0">
                <a:solidFill>
                  <a:srgbClr val="00FF00"/>
                </a:solidFill>
              </a:rPr>
              <a:t>volume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increased</a:t>
            </a:r>
            <a:r>
              <a:rPr lang="en-US" dirty="0"/>
              <a:t>, the</a:t>
            </a:r>
            <a:br>
              <a:rPr lang="en-US" dirty="0"/>
            </a:br>
            <a:r>
              <a:rPr lang="en-US" b="1" dirty="0">
                <a:solidFill>
                  <a:srgbClr val="00FF00"/>
                </a:solidFill>
              </a:rPr>
              <a:t>pressure</a:t>
            </a:r>
            <a:r>
              <a:rPr lang="en-US" dirty="0"/>
              <a:t> of the gas</a:t>
            </a:r>
            <a:br>
              <a:rPr lang="en-US" dirty="0"/>
            </a:b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decreases</a:t>
            </a:r>
          </a:p>
          <a:p>
            <a:r>
              <a:rPr lang="en-US" dirty="0"/>
              <a:t>He also noted if the </a:t>
            </a:r>
            <a:r>
              <a:rPr lang="en-US" b="1" dirty="0">
                <a:solidFill>
                  <a:srgbClr val="00FF00"/>
                </a:solidFill>
              </a:rPr>
              <a:t>volume</a:t>
            </a:r>
            <a:r>
              <a:rPr lang="en-US" dirty="0"/>
              <a:t> of the gas 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decreased</a:t>
            </a:r>
            <a:r>
              <a:rPr lang="en-US" dirty="0"/>
              <a:t> again at </a:t>
            </a:r>
            <a:r>
              <a:rPr lang="en-US" dirty="0">
                <a:solidFill>
                  <a:srgbClr val="FFC000"/>
                </a:solidFill>
              </a:rPr>
              <a:t>constant temperature</a:t>
            </a:r>
            <a:r>
              <a:rPr lang="en-US" dirty="0"/>
              <a:t>, the </a:t>
            </a:r>
            <a:r>
              <a:rPr lang="en-US" b="1" dirty="0">
                <a:solidFill>
                  <a:srgbClr val="00FF00"/>
                </a:solidFill>
              </a:rPr>
              <a:t>pressure</a:t>
            </a:r>
            <a:r>
              <a:rPr lang="en-US" dirty="0"/>
              <a:t> is increased</a:t>
            </a:r>
          </a:p>
          <a:p>
            <a:r>
              <a:rPr lang="en-US" sz="2000" dirty="0"/>
              <a:t>The mathematical description of this observation is the </a:t>
            </a:r>
            <a:r>
              <a:rPr lang="en-US" sz="2000" b="1" dirty="0">
                <a:solidFill>
                  <a:srgbClr val="FFFF00"/>
                </a:solidFill>
              </a:rPr>
              <a:t>hyperbola</a:t>
            </a:r>
            <a:r>
              <a:rPr lang="en-US" sz="2000" dirty="0"/>
              <a:t> plot shown in the figure. This shows that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volume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sz="2000" dirty="0"/>
              <a:t>) times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pressure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000" dirty="0"/>
              <a:t>) is a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constant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A642C-86F2-1D38-7509-A107B3D3B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E30F8-EABF-FC2D-00D0-2CC68670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562" y="1194785"/>
            <a:ext cx="3970616" cy="27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9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D7C3-BE5C-A1A6-C26A-80D94067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5B07-E4E0-2641-7721-0E0CD645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Boyle’s Law  (PV=k)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11608-CE76-AF6B-6384-8E27B620C4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Because the </a:t>
                </a:r>
                <a:r>
                  <a:rPr lang="en-US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 vs P </a:t>
                </a:r>
                <a:r>
                  <a:rPr lang="en-US" dirty="0"/>
                  <a:t>plot is on a </a:t>
                </a:r>
                <a:r>
                  <a:rPr lang="en-US" i="1" dirty="0"/>
                  <a:t>X-Y</a:t>
                </a:r>
                <a:r>
                  <a:rPr lang="en-US" dirty="0"/>
                  <a:t> coordinate system is a </a:t>
                </a:r>
                <a:r>
                  <a:rPr lang="en-US" dirty="0">
                    <a:solidFill>
                      <a:srgbClr val="FFFF00"/>
                    </a:solidFill>
                  </a:rPr>
                  <a:t>hyperbola</a:t>
                </a:r>
                <a:r>
                  <a:rPr lang="en-US" dirty="0"/>
                  <a:t>, this means that </a:t>
                </a:r>
                <a:r>
                  <a:rPr lang="en-US" b="1" i="1" dirty="0">
                    <a:solidFill>
                      <a:srgbClr val="00FF00"/>
                    </a:solidFill>
                  </a:rPr>
                  <a:t>PV = k</a:t>
                </a:r>
              </a:p>
              <a:p>
                <a:r>
                  <a:rPr lang="en-US" dirty="0"/>
                  <a:t>This also means that for any point on that curve, say Point 1 and Point 2, that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P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1</a:t>
                </a:r>
                <a:r>
                  <a:rPr lang="en-US" b="1" dirty="0">
                    <a:solidFill>
                      <a:srgbClr val="FFC000"/>
                    </a:solidFill>
                  </a:rPr>
                  <a:t> ×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V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1</a:t>
                </a:r>
                <a:r>
                  <a:rPr lang="en-US" b="1" dirty="0">
                    <a:solidFill>
                      <a:srgbClr val="FFC000"/>
                    </a:solidFill>
                  </a:rPr>
                  <a:t> =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P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2</a:t>
                </a:r>
                <a:r>
                  <a:rPr lang="en-US" b="1" dirty="0">
                    <a:solidFill>
                      <a:srgbClr val="FFC000"/>
                    </a:solidFill>
                  </a:rPr>
                  <a:t> ×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V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2</a:t>
                </a:r>
              </a:p>
              <a:p>
                <a:endParaRPr lang="en-US" baseline="-25000" dirty="0"/>
              </a:p>
              <a:p>
                <a:pPr marL="0" indent="0">
                  <a:buNone/>
                </a:pPr>
                <a:r>
                  <a:rPr lang="en-US" dirty="0"/>
                  <a:t>For example, if a gas has a </a:t>
                </a:r>
                <a:r>
                  <a:rPr lang="en-US" dirty="0">
                    <a:solidFill>
                      <a:srgbClr val="FFFF00"/>
                    </a:solidFill>
                  </a:rPr>
                  <a:t>pressure</a:t>
                </a:r>
                <a:r>
                  <a:rPr lang="en-US" dirty="0"/>
                  <a:t> of </a:t>
                </a:r>
                <a:r>
                  <a:rPr lang="en-US" dirty="0">
                    <a:solidFill>
                      <a:srgbClr val="FFC000"/>
                    </a:solidFill>
                  </a:rPr>
                  <a:t>1 atm </a:t>
                </a:r>
                <a:r>
                  <a:rPr lang="en-US" dirty="0"/>
                  <a:t>in a </a:t>
                </a:r>
                <a:br>
                  <a:rPr lang="en-US" dirty="0"/>
                </a:br>
                <a:r>
                  <a:rPr lang="en-US" dirty="0">
                    <a:solidFill>
                      <a:srgbClr val="FFC000"/>
                    </a:solidFill>
                  </a:rPr>
                  <a:t>10 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FF00"/>
                    </a:solidFill>
                  </a:rPr>
                  <a:t>volume</a:t>
                </a:r>
                <a:r>
                  <a:rPr lang="en-US" dirty="0"/>
                  <a:t> container, and the gas is put into  container with volume of 1 L, then the pressure should be increased: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  <m:r>
                            <a:rPr lang="en-US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ALWAYS MAKE SURE UNITS CANCEL (CROSS OUT)</a:t>
                </a:r>
                <a:r>
                  <a:rPr lang="en-US" dirty="0"/>
                  <a:t>—if they don’t, set up the proper conversion!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11608-CE76-AF6B-6384-8E27B620C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54599-C0F3-7267-F99B-1068CC9C2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5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C92-97E3-DFEB-B8F3-676009A3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ACBF-C66F-F838-9799-2B53E7A5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811AB-DDC1-D430-774B-6A4DD70D7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sample of gas has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2.44 atm </a:t>
                </a:r>
                <a:r>
                  <a:rPr lang="en-US" sz="1600" dirty="0"/>
                  <a:t>and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4.01 L</a:t>
                </a:r>
                <a:r>
                  <a:rPr lang="en-US" sz="1600" dirty="0"/>
                  <a:t>. Its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600" dirty="0"/>
                  <a:t> changes to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1.93 atm</a:t>
                </a:r>
                <a:r>
                  <a:rPr lang="en-US" sz="1600" dirty="0"/>
                  <a:t>. What is the new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if </a:t>
                </a:r>
                <a:r>
                  <a:rPr lang="en-US" sz="1600" dirty="0">
                    <a:solidFill>
                      <a:srgbClr val="FFFF00"/>
                    </a:solidFill>
                  </a:rPr>
                  <a:t>temperature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2.44 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×4.01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1.93 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=5.07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P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334 torr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37.8 mL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P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102 torr</a:t>
                </a:r>
                <a:r>
                  <a:rPr lang="en-US" sz="1600" dirty="0"/>
                  <a:t>.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334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37.8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124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811AB-DDC1-D430-774B-6A4DD70D7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F7486-541A-EC29-32D2-CAA236DE6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4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4D2B-96A4-A8D7-05A0-0E140E30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AE22-2B17-8AF3-A3A9-6721954C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148179"/>
            <a:ext cx="8421512" cy="720501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D0C9-67DE-1E09-E7B3-05936EF6E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868680"/>
            <a:ext cx="8387645" cy="56769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A sample of gas has an </a:t>
            </a:r>
            <a:r>
              <a:rPr lang="en-US" sz="1600" i="1" dirty="0">
                <a:solidFill>
                  <a:srgbClr val="FFFF00"/>
                </a:solidFill>
              </a:rPr>
              <a:t>initial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FF00"/>
                </a:solidFill>
              </a:rPr>
              <a:t>pressure</a:t>
            </a:r>
            <a:r>
              <a:rPr lang="en-US" sz="1600" dirty="0"/>
              <a:t> of </a:t>
            </a:r>
            <a:r>
              <a:rPr lang="en-US" sz="1600" b="1" dirty="0">
                <a:solidFill>
                  <a:srgbClr val="FFC000"/>
                </a:solidFill>
              </a:rPr>
              <a:t>722 torr </a:t>
            </a:r>
            <a:r>
              <a:rPr lang="en-US" sz="1600" dirty="0"/>
              <a:t>and an </a:t>
            </a:r>
            <a:r>
              <a:rPr lang="en-US" sz="1600" i="1" dirty="0">
                <a:solidFill>
                  <a:srgbClr val="FFFF00"/>
                </a:solidFill>
              </a:rPr>
              <a:t>initial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FF00"/>
                </a:solidFill>
              </a:rPr>
              <a:t>volume</a:t>
            </a:r>
            <a:r>
              <a:rPr lang="en-US" sz="1600" dirty="0"/>
              <a:t> of </a:t>
            </a:r>
            <a:r>
              <a:rPr lang="en-US" sz="1600" b="1" dirty="0">
                <a:solidFill>
                  <a:srgbClr val="FFC000"/>
                </a:solidFill>
              </a:rPr>
              <a:t>88.8 </a:t>
            </a:r>
            <a:r>
              <a:rPr lang="en-US" sz="1600" b="1" dirty="0" err="1">
                <a:solidFill>
                  <a:srgbClr val="FFC000"/>
                </a:solidFill>
              </a:rPr>
              <a:t>mL</a:t>
            </a:r>
            <a:r>
              <a:rPr lang="en-US" sz="1600" dirty="0" err="1"/>
              <a:t>.</a:t>
            </a:r>
            <a:r>
              <a:rPr lang="en-US" sz="1600" dirty="0"/>
              <a:t> Its </a:t>
            </a:r>
            <a:r>
              <a:rPr lang="en-US" sz="1600" b="1" dirty="0">
                <a:solidFill>
                  <a:srgbClr val="00FF00"/>
                </a:solidFill>
              </a:rPr>
              <a:t>volume</a:t>
            </a:r>
            <a:r>
              <a:rPr lang="en-US" sz="1600" dirty="0"/>
              <a:t> changes to </a:t>
            </a:r>
            <a:r>
              <a:rPr lang="en-US" sz="1600" b="1" dirty="0">
                <a:solidFill>
                  <a:srgbClr val="FFC000"/>
                </a:solidFill>
              </a:rPr>
              <a:t>0.663 L</a:t>
            </a:r>
            <a:r>
              <a:rPr lang="en-US" sz="1600" dirty="0"/>
              <a:t>. What is the new </a:t>
            </a:r>
            <a:r>
              <a:rPr lang="en-US" sz="1600" b="1" dirty="0">
                <a:solidFill>
                  <a:srgbClr val="00FF00"/>
                </a:solidFill>
              </a:rPr>
              <a:t>pressure</a:t>
            </a:r>
            <a:r>
              <a:rPr lang="en-US" sz="1600" dirty="0"/>
              <a:t>?</a:t>
            </a:r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88.8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units don’t cancel (cross out), do conversions!:</a:t>
            </a:r>
          </a:p>
          <a:p>
            <a:pPr>
              <a:buClr>
                <a:srgbClr val="FFFF00"/>
              </a:buClr>
            </a:pP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20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88.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mL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1000 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mL</m:t>
                            </m:r>
                          </m:den>
                        </m:f>
                      </m:e>
                    </m:d>
                  </m:num>
                  <m:den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  <a:r>
              <a:rPr lang="en-US" sz="2000" b="1" dirty="0">
                <a:solidFill>
                  <a:srgbClr val="00FF00"/>
                </a:solidFill>
              </a:rPr>
              <a:t> 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</a:t>
            </a:r>
            <a:r>
              <a:rPr lang="en-US" sz="2000" b="1" dirty="0">
                <a:solidFill>
                  <a:srgbClr val="00FF00"/>
                </a:solidFill>
              </a:rPr>
              <a:t>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20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88.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1000 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Result time: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𝟗𝟔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.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𝟕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𝐭𝐨𝐫𝐫</m:t>
                </m:r>
              </m:oMath>
            </a14:m>
            <a:endParaRPr lang="en-US" sz="1600" b="1" dirty="0">
              <a:solidFill>
                <a:srgbClr val="FFFF00"/>
              </a:solidFill>
              <a:latin typeface="Tahoma" panose="020B0604030504040204" pitchFamily="34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1600" dirty="0"/>
              <a:t>Solve: 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308 torr</a:t>
            </a:r>
            <a:r>
              <a:rPr lang="en-US" sz="1600" dirty="0"/>
              <a:t>,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456 mL</a:t>
            </a:r>
            <a:r>
              <a:rPr lang="en-US" sz="1600" dirty="0"/>
              <a:t> and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1.55 atm</a:t>
            </a:r>
            <a:r>
              <a:rPr lang="en-US" sz="1600" dirty="0"/>
              <a:t>. What is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?</a:t>
            </a: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units don’t cancel (cross out), do conversions!:</a:t>
            </a:r>
          </a:p>
          <a:p>
            <a:pPr>
              <a:buClr>
                <a:srgbClr val="FFFF00"/>
              </a:buClr>
            </a:pP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d>
                      <m:dPr>
                        <m:ctrlPr>
                          <a:rPr lang="en-US" sz="1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308 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atm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760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torr</m:t>
                            </m:r>
                          </m:den>
                        </m:f>
                      </m:e>
                    </m:d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</m:oMath>
            </a14:m>
            <a:r>
              <a:rPr lang="en-US" sz="1600" b="1" dirty="0">
                <a:solidFill>
                  <a:srgbClr val="00FF00"/>
                </a:solidFill>
              </a:rPr>
              <a:t>  </a:t>
            </a:r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</a:t>
            </a:r>
            <a:r>
              <a:rPr lang="en-US" sz="1600" b="1" dirty="0">
                <a:solidFill>
                  <a:srgbClr val="00FF00"/>
                </a:solidFill>
              </a:rPr>
              <a:t>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760</m:t>
                        </m:r>
                        <m:r>
                          <a:rPr lang="en-US" sz="1600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</m:num>
                      <m:den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den>
                    </m:f>
                  </m:den>
                </m:f>
              </m:oMath>
            </a14:m>
            <a:endParaRPr lang="en-US" sz="12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Result time: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𝟏𝟏𝟗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𝐦𝐋</m:t>
                </m:r>
              </m:oMath>
            </a14:m>
            <a:endParaRPr lang="en-US" sz="1600" b="1" dirty="0">
              <a:solidFill>
                <a:srgbClr val="FFFF00"/>
              </a:solidFill>
              <a:latin typeface="Tahoma" panose="020B0604030504040204" pitchFamily="34" charset="0"/>
              <a:ea typeface="Cambria Math" panose="02040503050406030204" pitchFamily="18" charset="0"/>
            </a:endParaRPr>
          </a:p>
          <a:p>
            <a:pPr>
              <a:buClr>
                <a:srgbClr val="FFFF00"/>
              </a:buClr>
            </a:pPr>
            <a:endParaRPr lang="en-US" sz="12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 and solve: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2.44 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×4.01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1.93 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  <m:r>
                  <a:rPr lang="en-US" sz="1600" b="0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=5.07 </m:t>
                </m:r>
                <m:r>
                  <m:rPr>
                    <m:sty m:val="p"/>
                  </m:rPr>
                  <a:rPr lang="en-US" sz="1600" b="0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L</m:t>
                </m:r>
              </m:oMath>
            </a14:m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Solve: 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334 torr</a:t>
            </a:r>
            <a:r>
              <a:rPr lang="en-US" sz="1600" dirty="0"/>
              <a:t>,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37.8 mL</a:t>
            </a:r>
            <a:r>
              <a:rPr lang="en-US" sz="1600" dirty="0"/>
              <a:t> and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102 torr</a:t>
            </a:r>
            <a:r>
              <a:rPr lang="en-US" sz="1600" dirty="0"/>
              <a:t>. What is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?</a:t>
            </a: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 and solve: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334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37.8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</m:den>
                </m:f>
                <m:r>
                  <a:rPr lang="en-US" sz="1600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0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124</m:t>
                </m:r>
                <m:r>
                  <a:rPr lang="en-US" sz="1600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m:rPr>
                    <m:sty m:val="p"/>
                  </m:rPr>
                  <a:rPr lang="en-US" sz="1600" b="0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m</m:t>
                </m:r>
                <m:r>
                  <m:rPr>
                    <m:sty m:val="p"/>
                  </m:rPr>
                  <a:rPr lang="en-US" sz="160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L</m:t>
                </m:r>
              </m:oMath>
            </a14:m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endParaRPr lang="en-US" sz="18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3D49F-1AFB-C641-707E-7BB35A8408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39" end="17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0" end="17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1" end="17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3" end="17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4" end="17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5" end="17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6" end="17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CACF3-98D9-7AF8-B9E4-B9ACF476C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E9EA-7243-ADEA-C3AC-C933A7EA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Charle’s Law  (V=</a:t>
            </a:r>
            <a:r>
              <a:rPr lang="en-US" dirty="0" err="1"/>
              <a:t>kT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EE6FB-91E2-0B7E-65D0-36B8EADE2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4" y="1332090"/>
            <a:ext cx="5198026" cy="5215465"/>
          </a:xfrm>
        </p:spPr>
        <p:txBody>
          <a:bodyPr/>
          <a:lstStyle/>
          <a:p>
            <a:r>
              <a:rPr lang="en-US" sz="2000" dirty="0"/>
              <a:t>As a gas is heated (</a:t>
            </a:r>
            <a:r>
              <a:rPr lang="en-US" sz="2000" b="1" dirty="0">
                <a:solidFill>
                  <a:srgbClr val="00FF00"/>
                </a:solidFill>
              </a:rPr>
              <a:t>temperature (T)</a:t>
            </a:r>
            <a:r>
              <a:rPr lang="en-US" sz="2000" dirty="0"/>
              <a:t> is monitored) with important part of keeping the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pressure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CC"/>
                </a:solidFill>
              </a:rPr>
              <a:t>constant</a:t>
            </a:r>
          </a:p>
          <a:p>
            <a:r>
              <a:rPr lang="en-US" sz="2000" dirty="0"/>
              <a:t>In the process, the gas </a:t>
            </a:r>
            <a:r>
              <a:rPr lang="en-US" sz="2000" b="1" dirty="0">
                <a:solidFill>
                  <a:srgbClr val="FFFF00"/>
                </a:solidFill>
              </a:rPr>
              <a:t>increases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00FF00"/>
                </a:solidFill>
              </a:rPr>
              <a:t>volume (V) </a:t>
            </a:r>
            <a:r>
              <a:rPr lang="en-US" sz="2000" dirty="0"/>
              <a:t>in a </a:t>
            </a:r>
            <a:r>
              <a:rPr lang="en-US" sz="2000" b="1" dirty="0">
                <a:solidFill>
                  <a:srgbClr val="FFC000"/>
                </a:solidFill>
              </a:rPr>
              <a:t>linearly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FF00"/>
                </a:solidFill>
              </a:rPr>
              <a:t>constant</a:t>
            </a:r>
            <a:r>
              <a:rPr lang="en-US" sz="2000" dirty="0"/>
              <a:t> way (</a:t>
            </a:r>
            <a:r>
              <a:rPr lang="en-US" sz="2000" i="1" dirty="0"/>
              <a:t>k</a:t>
            </a:r>
            <a:r>
              <a:rPr lang="en-US" sz="2000" dirty="0"/>
              <a:t>)</a:t>
            </a:r>
          </a:p>
          <a:p>
            <a:r>
              <a:rPr lang="en-US" sz="2000" dirty="0"/>
              <a:t>Temperate </a:t>
            </a:r>
            <a:r>
              <a:rPr lang="en-US" sz="2000" b="1" i="1" dirty="0">
                <a:solidFill>
                  <a:srgbClr val="FFC000"/>
                </a:solidFill>
              </a:rPr>
              <a:t>must</a:t>
            </a:r>
            <a:r>
              <a:rPr lang="en-US" sz="2000" dirty="0"/>
              <a:t> be measured on the </a:t>
            </a:r>
            <a:r>
              <a:rPr lang="en-US" sz="2000" b="1" dirty="0">
                <a:solidFill>
                  <a:srgbClr val="FFFF00"/>
                </a:solidFill>
              </a:rPr>
              <a:t>Kelvin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00"/>
                </a:solidFill>
              </a:rPr>
              <a:t>scale</a:t>
            </a:r>
            <a:r>
              <a:rPr lang="en-US" sz="2000" dirty="0"/>
              <a:t> for mathematical relation to work</a:t>
            </a:r>
          </a:p>
          <a:p>
            <a:endParaRPr lang="en-US" sz="2000" b="1" dirty="0">
              <a:solidFill>
                <a:srgbClr val="00FF00"/>
              </a:solidFill>
            </a:endParaRPr>
          </a:p>
          <a:p>
            <a:endParaRPr lang="en-US" sz="1800" b="1" dirty="0">
              <a:solidFill>
                <a:srgbClr val="00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E0F45-39A7-840C-9926-2F84B4175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4DA0E-C0F7-803F-79C3-DD7CF759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70" y="4795908"/>
            <a:ext cx="3712673" cy="1751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47DC9-E95C-8B4E-C699-915F0D43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944" y="4740847"/>
            <a:ext cx="2361523" cy="1806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70434-DCE0-0986-D5C8-E480E0D0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559" y="1332090"/>
            <a:ext cx="3167265" cy="3326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80E8A4-5AFA-A5E8-8377-546A103E6E71}"/>
                  </a:ext>
                </a:extLst>
              </p:cNvPr>
              <p:cNvSpPr txBox="1"/>
              <p:nvPr/>
            </p:nvSpPr>
            <p:spPr>
              <a:xfrm>
                <a:off x="372533" y="5062654"/>
                <a:ext cx="2340090" cy="1449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𝑘𝑇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→   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8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en-US" sz="18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80E8A4-5AFA-A5E8-8377-546A103E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33" y="5062654"/>
                <a:ext cx="2340090" cy="1449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44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CA218-3EAD-9021-AE70-C50F0CED0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9DAA-11EE-4878-2E20-63A8001F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4DC097-98F0-8E62-CDD4-1E923DF65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46748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balloon is filled to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2.20 L</a:t>
                </a:r>
                <a:r>
                  <a:rPr lang="en-US" sz="1600" dirty="0"/>
                  <a:t> at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22°C</a:t>
                </a:r>
                <a:r>
                  <a:rPr lang="en-US" sz="1600" dirty="0"/>
                  <a:t>. The balloon is then heated to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71°C</a:t>
                </a:r>
                <a:r>
                  <a:rPr lang="en-US" sz="1600" dirty="0"/>
                  <a:t>. Find the new </a:t>
                </a:r>
                <a:r>
                  <a:rPr lang="en-US" sz="1600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the balloon?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71+273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=2.57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3.77 L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255 K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123 K</a:t>
                </a:r>
                <a:r>
                  <a:rPr lang="en-US" sz="1600" dirty="0"/>
                  <a:t>.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K?  No need</a:t>
                </a: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123 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3.77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1.82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4DC097-98F0-8E62-CDD4-1E923DF65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46748"/>
                <a:ext cx="8387645" cy="5400807"/>
              </a:xfrm>
              <a:blipFill>
                <a:blip r:embed="rId2"/>
                <a:stretch>
                  <a:fillRect l="-363" t="-339" r="-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5CFAD-A292-171F-41CB-4404ABD07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D3668-FCAE-26C9-B744-7A9A0006C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DAFC-EAC4-E892-0F43-DD9BF11D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782C0-3DD7-C747-B365-19BA9AE6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sample of a gas has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34.8 L</a:t>
                </a:r>
                <a:r>
                  <a:rPr lang="en-US" sz="1600" dirty="0"/>
                  <a:t> and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−67°C</a:t>
                </a:r>
                <a:r>
                  <a:rPr lang="en-US" sz="1600" dirty="0"/>
                  <a:t>. What must be the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 the gas for its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to be</a:t>
                </a:r>
                <a:br>
                  <a:rPr lang="en-US" sz="1600" dirty="0"/>
                </a:br>
                <a:r>
                  <a:rPr lang="en-US" sz="1600" b="1" dirty="0">
                    <a:solidFill>
                      <a:srgbClr val="FFC000"/>
                    </a:solidFill>
                  </a:rPr>
                  <a:t>25.0 L</a:t>
                </a:r>
                <a:r>
                  <a:rPr lang="en-US" sz="1600" dirty="0"/>
                  <a:t>? (Make sure result is in °C)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25.0 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–67+273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34.8 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148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−273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=−125°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 623 mL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255°C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277 </a:t>
                </a:r>
                <a:r>
                  <a:rPr lang="en-US" sz="1600" b="1" dirty="0" err="1">
                    <a:solidFill>
                      <a:srgbClr val="FFC000"/>
                    </a:solidFill>
                  </a:rPr>
                  <a:t>mL</a:t>
                </a:r>
                <a:r>
                  <a:rPr lang="en-US" sz="1600" dirty="0" err="1"/>
                  <a:t>.</a:t>
                </a:r>
                <a:r>
                  <a:rPr lang="en-US" sz="1600" dirty="0"/>
                  <a:t>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277</m:t>
                    </m:r>
                    <m: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623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235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−273</m:t>
                        </m:r>
                      </m:e>
                    </m:d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782C0-3DD7-C747-B365-19BA9AE6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A3973-2149-A537-B7D0-1A62572C68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E2C7-6064-2185-CB44-63568679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7"/>
            <a:ext cx="8421512" cy="830997"/>
          </a:xfrm>
        </p:spPr>
        <p:txBody>
          <a:bodyPr/>
          <a:lstStyle/>
          <a:p>
            <a:r>
              <a:rPr lang="en-US" dirty="0"/>
              <a:t>Gay-Lussac’s Law </a:t>
            </a:r>
            <a:r>
              <a:rPr lang="en-US" sz="3600" dirty="0"/>
              <a:t>(P</a:t>
            </a:r>
            <a:r>
              <a:rPr lang="en-US" sz="3600" baseline="-25000" dirty="0"/>
              <a:t>1</a:t>
            </a:r>
            <a:r>
              <a:rPr lang="en-US" sz="3600" dirty="0"/>
              <a:t>/T</a:t>
            </a:r>
            <a:r>
              <a:rPr lang="en-US" sz="3600" baseline="-25000" dirty="0"/>
              <a:t>1</a:t>
            </a:r>
            <a:r>
              <a:rPr lang="en-US" sz="3600" dirty="0"/>
              <a:t>=P</a:t>
            </a:r>
            <a:r>
              <a:rPr lang="en-US" sz="3600" baseline="-25000" dirty="0"/>
              <a:t>2</a:t>
            </a:r>
            <a:r>
              <a:rPr lang="en-US" sz="3600" dirty="0"/>
              <a:t>/T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25FC3-F1CD-7D87-2153-6F419025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332089"/>
            <a:ext cx="8387645" cy="5215465"/>
          </a:xfrm>
        </p:spPr>
        <p:txBody>
          <a:bodyPr/>
          <a:lstStyle/>
          <a:p>
            <a:r>
              <a:rPr lang="en-US" dirty="0"/>
              <a:t>This particular gas law brings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>
                <a:solidFill>
                  <a:srgbClr val="FFFF00"/>
                </a:solidFill>
              </a:rPr>
              <a:t>temperature</a:t>
            </a:r>
            <a:r>
              <a:rPr lang="en-US" dirty="0"/>
              <a:t> as a factor in</a:t>
            </a:r>
            <a:br>
              <a:rPr lang="en-US" dirty="0"/>
            </a:br>
            <a:r>
              <a:rPr lang="en-US" dirty="0"/>
              <a:t>how gases behave</a:t>
            </a:r>
          </a:p>
          <a:p>
            <a:r>
              <a:rPr lang="en-US" dirty="0"/>
              <a:t>The law states very simply</a:t>
            </a:r>
            <a:br>
              <a:rPr lang="en-US" dirty="0"/>
            </a:br>
            <a:r>
              <a:rPr lang="en-US" dirty="0"/>
              <a:t>that as the </a:t>
            </a:r>
            <a:r>
              <a:rPr lang="en-US" b="1" dirty="0">
                <a:solidFill>
                  <a:srgbClr val="00FF00"/>
                </a:solidFill>
              </a:rPr>
              <a:t>temperature</a:t>
            </a:r>
            <a:r>
              <a:rPr lang="en-US" dirty="0"/>
              <a:t> of a</a:t>
            </a:r>
            <a:br>
              <a:rPr lang="en-US" dirty="0"/>
            </a:br>
            <a:r>
              <a:rPr lang="en-US" dirty="0"/>
              <a:t>gas in a container is </a:t>
            </a:r>
            <a:r>
              <a:rPr lang="en-US" b="1" dirty="0">
                <a:solidFill>
                  <a:srgbClr val="FFFF00"/>
                </a:solidFill>
              </a:rPr>
              <a:t>increased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 pressure of the gas is 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increased</a:t>
            </a:r>
            <a:r>
              <a:rPr lang="en-US" dirty="0"/>
              <a:t> in a </a:t>
            </a:r>
            <a:r>
              <a:rPr lang="en-US" b="1" dirty="0">
                <a:solidFill>
                  <a:srgbClr val="FFC000"/>
                </a:solidFill>
              </a:rPr>
              <a:t>linearly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constant </a:t>
            </a:r>
            <a:r>
              <a:rPr lang="en-US" dirty="0"/>
              <a:t>way as well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P vs T</a:t>
            </a:r>
            <a:r>
              <a:rPr lang="en-US" dirty="0"/>
              <a:t> plot should be a </a:t>
            </a:r>
            <a:r>
              <a:rPr lang="en-US" dirty="0">
                <a:solidFill>
                  <a:srgbClr val="FFFF00"/>
                </a:solidFill>
              </a:rPr>
              <a:t>straight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line</a:t>
            </a:r>
            <a:r>
              <a:rPr lang="en-US" dirty="0"/>
              <a:t>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slope</a:t>
            </a:r>
            <a:r>
              <a:rPr lang="en-US" dirty="0"/>
              <a:t> (</a:t>
            </a:r>
            <a:r>
              <a:rPr lang="en-US" b="1" i="1" dirty="0">
                <a:solidFill>
                  <a:srgbClr val="FFFF00"/>
                </a:solidFill>
              </a:rPr>
              <a:t>k</a:t>
            </a:r>
            <a:r>
              <a:rPr lang="en-US" b="1" dirty="0">
                <a:solidFill>
                  <a:srgbClr val="FFFF00"/>
                </a:solidFill>
              </a:rPr>
              <a:t> &gt; 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AA0D0-A05D-6431-29D2-2E1A81143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54E51-1C13-6D68-F9AB-1809FCDC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80" y="1405905"/>
            <a:ext cx="3309484" cy="32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DB7B6-A4EF-C13C-8248-F7080B376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36D1-32D8-CEEA-B917-96380478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EA383-0CEB-1541-C8C6-231257187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The gas in an aerosol can is under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3.00 atm</a:t>
                </a:r>
                <a:r>
                  <a:rPr lang="en-US" sz="1800" dirty="0">
                    <a:solidFill>
                      <a:srgbClr val="FFC000"/>
                    </a:solidFill>
                  </a:rPr>
                  <a:t> </a:t>
                </a:r>
                <a:r>
                  <a:rPr lang="en-US" sz="1800" dirty="0"/>
                  <a:t>at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25°C</a:t>
                </a:r>
                <a:r>
                  <a:rPr lang="en-US" sz="1800" dirty="0"/>
                  <a:t>. It is dangerous to dispose of an aerosol can by incineration. What would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800" dirty="0"/>
                  <a:t> in the aerosol can be at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845°C</a:t>
                </a:r>
                <a:r>
                  <a:rPr lang="en-US" sz="1800" dirty="0"/>
                  <a:t>?</a:t>
                </a:r>
                <a:endParaRPr lang="en-US" sz="1200" dirty="0"/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𝟖𝟒𝟓</m:t>
                        </m:r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𝟐𝟕𝟑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3.00 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num>
                      <m:den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=11.3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need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Temperature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was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not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calculated</m:t>
                    </m:r>
                  </m:oMath>
                </a14:m>
                <a:endParaRPr lang="en-US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EA383-0CEB-1541-C8C6-231257187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581" t="-564" r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9C82-BD2E-2CA8-AB56-74CBCD4D6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7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4AD1-7294-D748-42B0-6231B33A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Avogadro’s Law (V=</a:t>
            </a:r>
            <a:r>
              <a:rPr lang="en-US" i="1" dirty="0"/>
              <a:t>k × </a:t>
            </a:r>
            <a:r>
              <a:rPr lang="en-US" dirty="0"/>
              <a:t>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8B70-5842-86C6-4277-3E7889CFF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Avogadro studied amounts of </a:t>
            </a:r>
            <a:r>
              <a:rPr lang="en-US" sz="2000" dirty="0">
                <a:solidFill>
                  <a:srgbClr val="FFFF00"/>
                </a:solidFill>
              </a:rPr>
              <a:t>atoms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/>
              <a:t>and </a:t>
            </a:r>
            <a:r>
              <a:rPr lang="en-US" sz="2000" dirty="0">
                <a:solidFill>
                  <a:srgbClr val="FFFF00"/>
                </a:solidFill>
              </a:rPr>
              <a:t>molecules</a:t>
            </a:r>
            <a:r>
              <a:rPr lang="en-US" sz="2000" dirty="0"/>
              <a:t>. The number of </a:t>
            </a:r>
            <a:r>
              <a:rPr lang="en-US" sz="2000" dirty="0">
                <a:solidFill>
                  <a:srgbClr val="FFFF00"/>
                </a:solidFill>
              </a:rPr>
              <a:t>atoms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/>
              <a:t>and </a:t>
            </a:r>
            <a:r>
              <a:rPr lang="en-US" sz="2000" dirty="0">
                <a:solidFill>
                  <a:srgbClr val="FFFF00"/>
                </a:solidFill>
              </a:rPr>
              <a:t>molecules</a:t>
            </a:r>
            <a:r>
              <a:rPr lang="en-US" sz="2000" dirty="0"/>
              <a:t> totaling </a:t>
            </a:r>
            <a:r>
              <a:rPr lang="en-US" sz="2000" b="1" dirty="0">
                <a:solidFill>
                  <a:srgbClr val="FFC000"/>
                </a:solidFill>
              </a:rPr>
              <a:t>6.022 × 10</a:t>
            </a:r>
            <a:r>
              <a:rPr lang="en-US" sz="2000" b="1" baseline="30000" dirty="0">
                <a:solidFill>
                  <a:srgbClr val="FFC000"/>
                </a:solidFill>
              </a:rPr>
              <a:t>23</a:t>
            </a:r>
            <a:br>
              <a:rPr lang="en-US" sz="2000" b="1" baseline="30000" dirty="0">
                <a:solidFill>
                  <a:srgbClr val="FFC000"/>
                </a:solidFill>
              </a:rPr>
            </a:br>
            <a:r>
              <a:rPr lang="en-US" sz="2000" dirty="0"/>
              <a:t>amounting to </a:t>
            </a:r>
            <a:r>
              <a:rPr lang="en-US" sz="2000" dirty="0">
                <a:solidFill>
                  <a:srgbClr val="FFC000"/>
                </a:solidFill>
              </a:rPr>
              <a:t>1 mole </a:t>
            </a:r>
            <a:r>
              <a:rPr lang="en-US" sz="2000" dirty="0"/>
              <a:t>is attributed to</a:t>
            </a:r>
            <a:br>
              <a:rPr lang="en-US" sz="2000" dirty="0"/>
            </a:br>
            <a:r>
              <a:rPr lang="en-US" sz="2000" dirty="0"/>
              <a:t>Avogadro</a:t>
            </a:r>
          </a:p>
          <a:p>
            <a:r>
              <a:rPr lang="en-US" sz="2200" dirty="0"/>
              <a:t>Avogadro stated:</a:t>
            </a:r>
            <a:br>
              <a:rPr lang="en-US" sz="2200" dirty="0"/>
            </a:br>
            <a:r>
              <a:rPr lang="en-US" sz="2200" dirty="0">
                <a:solidFill>
                  <a:srgbClr val="CC99FF"/>
                </a:solidFill>
              </a:rPr>
              <a:t>“</a:t>
            </a:r>
            <a:r>
              <a:rPr lang="en-US" sz="2200" b="1" i="1" dirty="0">
                <a:solidFill>
                  <a:srgbClr val="CC99FF"/>
                </a:solidFill>
              </a:rPr>
              <a:t>Equal</a:t>
            </a:r>
            <a:r>
              <a:rPr lang="en-US" sz="2200" dirty="0">
                <a:solidFill>
                  <a:srgbClr val="CC99FF"/>
                </a:solidFill>
              </a:rPr>
              <a:t> </a:t>
            </a:r>
            <a:r>
              <a:rPr lang="en-US" sz="2200" dirty="0">
                <a:solidFill>
                  <a:srgbClr val="FFFF00"/>
                </a:solidFill>
              </a:rPr>
              <a:t>volumes</a:t>
            </a:r>
            <a:r>
              <a:rPr lang="en-US" sz="2200" dirty="0">
                <a:solidFill>
                  <a:srgbClr val="CC99FF"/>
                </a:solidFill>
              </a:rPr>
              <a:t> of all gases, at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CC99FF"/>
                </a:solidFill>
              </a:rPr>
              <a:t>the </a:t>
            </a:r>
            <a:r>
              <a:rPr lang="en-US" sz="2200" b="1" i="1" dirty="0">
                <a:solidFill>
                  <a:srgbClr val="CC99FF"/>
                </a:solidFill>
              </a:rPr>
              <a:t>same</a:t>
            </a:r>
            <a:r>
              <a:rPr lang="en-US" sz="2200" dirty="0">
                <a:solidFill>
                  <a:srgbClr val="CC99FF"/>
                </a:solidFill>
              </a:rPr>
              <a:t> </a:t>
            </a:r>
            <a:r>
              <a:rPr lang="en-US" sz="2200" dirty="0">
                <a:solidFill>
                  <a:srgbClr val="FFFF00"/>
                </a:solidFill>
              </a:rPr>
              <a:t>temperature</a:t>
            </a:r>
            <a:r>
              <a:rPr lang="en-US" sz="2200" dirty="0">
                <a:solidFill>
                  <a:srgbClr val="CC99FF"/>
                </a:solidFill>
              </a:rPr>
              <a:t> and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FFFF00"/>
                </a:solidFill>
              </a:rPr>
              <a:t>pressure</a:t>
            </a:r>
            <a:r>
              <a:rPr lang="en-US" sz="2200" dirty="0">
                <a:solidFill>
                  <a:srgbClr val="CC99FF"/>
                </a:solidFill>
              </a:rPr>
              <a:t>, contain the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92D050"/>
                </a:solidFill>
              </a:rPr>
              <a:t>same number of molecules</a:t>
            </a:r>
            <a:r>
              <a:rPr lang="en-US" sz="2200" dirty="0">
                <a:solidFill>
                  <a:srgbClr val="CC99FF"/>
                </a:solidFill>
              </a:rPr>
              <a:t>”</a:t>
            </a:r>
          </a:p>
          <a:p>
            <a:r>
              <a:rPr lang="en-US" dirty="0"/>
              <a:t>Just like the </a:t>
            </a:r>
            <a:r>
              <a:rPr lang="en-US" b="1" i="1" dirty="0">
                <a:solidFill>
                  <a:srgbClr val="FFFF00"/>
                </a:solidFill>
              </a:rPr>
              <a:t>P=</a:t>
            </a:r>
            <a:r>
              <a:rPr lang="en-US" b="1" i="1" dirty="0" err="1">
                <a:solidFill>
                  <a:srgbClr val="FFFF00"/>
                </a:solidFill>
              </a:rPr>
              <a:t>kT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dirty="0"/>
              <a:t>gas law, the</a:t>
            </a:r>
            <a:br>
              <a:rPr lang="en-US" dirty="0"/>
            </a:br>
            <a:r>
              <a:rPr lang="en-US" b="1" i="1" dirty="0">
                <a:solidFill>
                  <a:srgbClr val="FFFF00"/>
                </a:solidFill>
              </a:rPr>
              <a:t>V=</a:t>
            </a:r>
            <a:r>
              <a:rPr lang="en-US" b="1" i="1" dirty="0" err="1">
                <a:solidFill>
                  <a:srgbClr val="FFFF00"/>
                </a:solidFill>
              </a:rPr>
              <a:t>kn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dirty="0"/>
              <a:t>gas law is a straight line with positive slope (</a:t>
            </a:r>
            <a:r>
              <a:rPr lang="en-US" b="1" i="1" dirty="0">
                <a:solidFill>
                  <a:srgbClr val="FFFF00"/>
                </a:solidFill>
              </a:rPr>
              <a:t>k &gt; 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sz="2200" dirty="0">
              <a:solidFill>
                <a:srgbClr val="CC99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4B299-02CC-BC72-A572-D35C7AD73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453BF-3E81-40C0-C6E4-8F1A707B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949" y="1332090"/>
            <a:ext cx="3450201" cy="33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4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8178-09A5-760C-4B2B-FE5DCFDC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B865D-5DA3-6C23-2A19-B874111D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306073"/>
            <a:ext cx="8421512" cy="707886"/>
          </a:xfrm>
        </p:spPr>
        <p:txBody>
          <a:bodyPr/>
          <a:lstStyle/>
          <a:p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649CD-26F3-FDAC-6641-475A24C1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Comparing Gases to Solids, Liquids</a:t>
            </a:r>
          </a:p>
          <a:p>
            <a:r>
              <a:rPr lang="en-US" sz="2800" dirty="0"/>
              <a:t>Pressure</a:t>
            </a:r>
          </a:p>
          <a:p>
            <a:r>
              <a:rPr lang="en-US" sz="2800" dirty="0"/>
              <a:t>Kinetic Molecular Theory as a Model for Gases</a:t>
            </a:r>
          </a:p>
          <a:p>
            <a:r>
              <a:rPr lang="en-US" sz="2800" dirty="0"/>
              <a:t>The Gas Laws of Boyle, Charles, Gay-Lussac, Avogadro</a:t>
            </a:r>
          </a:p>
          <a:p>
            <a:r>
              <a:rPr lang="en-US" sz="2800" dirty="0"/>
              <a:t>Ideal Gas Law and Applying It</a:t>
            </a:r>
          </a:p>
          <a:p>
            <a:r>
              <a:rPr lang="en-US" sz="2800" dirty="0"/>
              <a:t>Understanding Gas Mixtures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3FE88-D9BB-5AA0-003F-27A88CF1E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9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B785-100B-647C-F54D-1375D526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FD4B-56F5-E536-A751-CFFA6380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B7EA0-42DE-AA80-70A6-CA460FAA1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A balloon has been filled to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1.90 L</a:t>
                </a:r>
                <a:r>
                  <a:rPr lang="en-US" sz="1800" dirty="0"/>
                  <a:t> with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0.0920 mol </a:t>
                </a:r>
                <a:r>
                  <a:rPr lang="en-US" sz="1800" dirty="0"/>
                  <a:t>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helium gas</a:t>
                </a:r>
                <a:r>
                  <a:rPr lang="en-US" sz="1800" dirty="0"/>
                  <a:t>. If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0.0210 mol </a:t>
                </a:r>
                <a:r>
                  <a:rPr lang="en-US" sz="1800" dirty="0"/>
                  <a:t>of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additional</a:t>
                </a:r>
                <a:r>
                  <a:rPr lang="en-US" sz="1800" dirty="0"/>
                  <a:t> helium is added to the balloon while the </a:t>
                </a:r>
                <a:r>
                  <a:rPr lang="en-US" sz="1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and </a:t>
                </a:r>
                <a:r>
                  <a:rPr lang="en-US" sz="1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are held </a:t>
                </a:r>
                <a:r>
                  <a:rPr lang="en-US" sz="1800" dirty="0">
                    <a:solidFill>
                      <a:srgbClr val="FFFF00"/>
                    </a:solidFill>
                  </a:rPr>
                  <a:t>constant</a:t>
                </a:r>
                <a:r>
                  <a:rPr lang="en-US" sz="1800" dirty="0"/>
                  <a:t>, what is the new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the balloon?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no need: temperature not involved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0.0210+0.0920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1.90 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.0920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=2.33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12.8 L</a:t>
                </a:r>
                <a:r>
                  <a:rPr lang="en-US" sz="1800" dirty="0"/>
                  <a:t>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gas contains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0.000498 moles </a:t>
                </a:r>
                <a:r>
                  <a:rPr lang="en-US" sz="1800" dirty="0"/>
                  <a:t>of oxygen gas. At </a:t>
                </a:r>
                <a:r>
                  <a:rPr lang="en-US" sz="1800" dirty="0">
                    <a:solidFill>
                      <a:srgbClr val="FFFF00"/>
                    </a:solidFill>
                  </a:rPr>
                  <a:t>constant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and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, what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does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rgbClr val="FFC000"/>
                    </a:solidFill>
                  </a:rPr>
                  <a:t>0.0000136 moles </a:t>
                </a:r>
                <a:r>
                  <a:rPr lang="en-US" sz="1800" dirty="0"/>
                  <a:t>of the gas fill?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0.0000136 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12.8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000498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0.350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B7EA0-42DE-AA80-70A6-CA460FAA1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581" t="-564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EE989-CF63-041D-1227-8AF55C1BF9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4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C398-8969-6384-95B2-E654C17E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Gas Law (</a:t>
            </a:r>
            <a:r>
              <a:rPr lang="en-US" i="1" dirty="0"/>
              <a:t>PV</a:t>
            </a:r>
            <a:r>
              <a:rPr lang="en-US" dirty="0"/>
              <a:t> = </a:t>
            </a:r>
            <a:r>
              <a:rPr lang="en-US" i="1" dirty="0" err="1"/>
              <a:t>nRT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038D6-D301-2ECA-5462-8685143367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dirty="0"/>
                  <a:t>Up to this point, we have four gas laws that connect the properties of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2200" dirty="0"/>
                  <a:t> 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P</a:t>
                </a:r>
                <a:r>
                  <a:rPr lang="en-US" sz="2200" dirty="0"/>
                  <a:t>),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sz="2200" dirty="0"/>
                  <a:t> 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V</a:t>
                </a:r>
                <a:r>
                  <a:rPr lang="en-US" sz="2200" dirty="0"/>
                  <a:t>),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2200" dirty="0"/>
                  <a:t> 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T</a:t>
                </a:r>
                <a:r>
                  <a:rPr lang="en-US" sz="2200" dirty="0"/>
                  <a:t>), and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substance amount </a:t>
                </a:r>
                <a:r>
                  <a:rPr lang="en-US" sz="2200" dirty="0"/>
                  <a:t>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n</a:t>
                </a:r>
                <a:r>
                  <a:rPr lang="en-US" sz="2200" dirty="0"/>
                  <a:t>) to each other</a:t>
                </a:r>
              </a:p>
              <a:p>
                <a:r>
                  <a:rPr lang="en-US" sz="2200" dirty="0"/>
                  <a:t>These connections bring us to the realization of this mathematical equation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This will be independent of the composition of the gas. A constant R is defined to represent the constant, and the equation expressed in a known way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𝑛𝑇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800" b="1" i="1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800" b="1" dirty="0"/>
              </a:p>
              <a:p>
                <a:pPr/>
                <a:r>
                  <a:rPr lang="en-US" dirty="0"/>
                  <a:t>This is called the </a:t>
                </a:r>
                <a:r>
                  <a:rPr lang="en-US" b="1" dirty="0">
                    <a:solidFill>
                      <a:srgbClr val="00FF00"/>
                    </a:solidFill>
                  </a:rPr>
                  <a:t>ideal gas law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038D6-D301-2ECA-5462-868514336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819" r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55AE-61CC-355A-12C3-C1F6D76CA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2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F2E91-2964-D273-56F6-EF968EB0F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CBAD-3C38-8138-0FBE-F3E67B5F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</a:t>
            </a:r>
            <a:r>
              <a:rPr lang="en-US" dirty="0"/>
              <a:t>, Ideal Gas Law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E5D9D-0E5E-1C7B-C0B9-E2D4B7CA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constant </a:t>
            </a:r>
            <a:r>
              <a:rPr lang="en-US" i="1" dirty="0"/>
              <a:t>R</a:t>
            </a:r>
            <a:r>
              <a:rPr lang="en-US" dirty="0"/>
              <a:t> in the </a:t>
            </a:r>
            <a:r>
              <a:rPr lang="en-US" i="1" dirty="0"/>
              <a:t>PV=</a:t>
            </a:r>
            <a:r>
              <a:rPr lang="en-US" i="1" dirty="0" err="1"/>
              <a:t>nRT</a:t>
            </a:r>
            <a:r>
              <a:rPr lang="en-US" i="1" dirty="0"/>
              <a:t> </a:t>
            </a:r>
            <a:r>
              <a:rPr lang="en-US" dirty="0"/>
              <a:t>gas law equation is experimentally determined and is true for all gases</a:t>
            </a:r>
          </a:p>
          <a:p>
            <a:r>
              <a:rPr lang="en-US" dirty="0"/>
              <a:t>Its value can be different depending on the units being utilized</a:t>
            </a:r>
          </a:p>
          <a:p>
            <a:endParaRPr lang="en-US" b="1" dirty="0">
              <a:solidFill>
                <a:srgbClr val="00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178F4-6BD6-A829-D138-21D8C5ED30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76F19-A825-78CA-35F8-3001C35F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93" y="3240166"/>
            <a:ext cx="6743802" cy="21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47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6FB8D-E5DE-9C39-D0CD-DE1F1F5D8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2773-EDFE-52A5-346F-D1C84EC4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922A0-1EA2-A02C-6D2D-B14767A9F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4.22 mol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argon (</a:t>
                </a:r>
                <a:r>
                  <a:rPr lang="en-US" sz="1800" dirty="0" err="1">
                    <a:solidFill>
                      <a:srgbClr val="FFFF00"/>
                    </a:solidFill>
                  </a:rPr>
                  <a:t>Ar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gas sample at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1.21 atm</a:t>
                </a:r>
                <a:r>
                  <a:rPr lang="en-US" sz="1800" dirty="0"/>
                  <a:t> 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34°C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34°C + 273°C = 307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:b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𝟐𝟐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</m:e>
                        </m:d>
                        <m:d>
                          <m:d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𝟎𝟖𝟐𝟎𝟓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𝐋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𝐚𝐭𝐦</m:t>
                                </m:r>
                              </m:num>
                              <m:den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𝐊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𝟑𝟎𝟕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𝟐𝟏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e>
                        </m:d>
                      </m:den>
                    </m:f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𝟖𝟕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What is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0.0997 mol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diatomic oxygen (O</a:t>
                </a:r>
                <a:r>
                  <a:rPr lang="en-US" sz="1800" baseline="-25000" dirty="0">
                    <a:solidFill>
                      <a:srgbClr val="FFFF00"/>
                    </a:solidFill>
                  </a:rPr>
                  <a:t>2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gas sample at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0.692 atm</a:t>
                </a:r>
                <a:r>
                  <a:rPr lang="en-US" sz="1800" dirty="0"/>
                  <a:t> 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333 K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not necessary, already in Kelvin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:b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𝟎𝟗𝟗𝟕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</m:e>
                        </m:d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𝟎𝟖𝟐𝟎𝟓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𝐋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𝐚𝐭𝐦</m:t>
                                </m:r>
                              </m:num>
                              <m:den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𝐊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𝟑𝟑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𝟔𝟗𝟐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e>
                        </m:d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𝟗𝟒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922A0-1EA2-A02C-6D2D-B14767A9F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  <a:blipFill>
                <a:blip r:embed="rId2"/>
                <a:stretch>
                  <a:fillRect l="-581" t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DB484-A69A-235E-0847-4A53834BB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4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69F2-C380-36CF-4244-B0C3E114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5E59-BC3D-674B-11B0-612B5830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7BD49-CDD2-EB4E-2FE7-B04E082218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0.00332 g </a:t>
                </a:r>
                <a:r>
                  <a:rPr lang="en-US" sz="1800" dirty="0"/>
                  <a:t>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mercury (Hg) </a:t>
                </a:r>
                <a:r>
                  <a:rPr lang="en-US" sz="1800" dirty="0"/>
                  <a:t>in gas phase 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0.00120 mm Hg</a:t>
                </a:r>
                <a:r>
                  <a:rPr lang="en-US" sz="1800" dirty="0"/>
                  <a:t> in a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 </a:t>
                </a:r>
                <a:r>
                  <a:rPr lang="en-US" sz="1800" dirty="0"/>
                  <a:t>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435 L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trying to solve for this, answer in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𝑷𝑽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𝟎𝟎𝟏𝟐𝟎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𝐦𝐦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𝐇𝐠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𝟒𝟑𝟓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num>
                      <m:den>
                        <m:d>
                          <m:d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𝟎𝟎𝟑𝟑𝟐</m:t>
                            </m:r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𝐇𝐠</m:t>
                            </m:r>
                          </m:e>
                        </m:d>
                        <m:d>
                          <m:d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𝐇𝐠</m:t>
                                </m:r>
                              </m:num>
                              <m:den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𝟐𝟎𝟎</m:t>
                                </m:r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𝐇𝐠</m:t>
                                </m:r>
                              </m:den>
                            </m:f>
                          </m:e>
                        </m:d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𝟔𝟐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𝟑𝟔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𝐦𝐦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𝐇𝐠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𝐇𝐠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</m:den>
                    </m:f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000" b="0" dirty="0">
                    <a:solidFill>
                      <a:srgbClr val="FFFF00"/>
                    </a:solidFill>
                    <a:latin typeface="Tahoma" panose="020B0604030504040204" pitchFamily="34" charset="0"/>
                    <a:ea typeface="Cambria Math" panose="02040503050406030204" pitchFamily="18" charset="0"/>
                  </a:rPr>
                  <a:t>506 K   </a:t>
                </a:r>
                <a:r>
                  <a:rPr lang="en-US" sz="1600" b="0" dirty="0">
                    <a:solidFill>
                      <a:srgbClr val="FFFF00"/>
                    </a:solidFill>
                    <a:latin typeface="Tahoma" panose="020B0604030504040204" pitchFamily="34" charset="0"/>
                    <a:ea typeface="Cambria Math" panose="02040503050406030204" pitchFamily="18" charset="0"/>
                  </a:rPr>
                  <a:t>(book gave wrong answer because of entering wrong input for pressure)</a:t>
                </a:r>
                <a:endParaRPr lang="en-US" sz="20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Find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0.00554 mol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diatomic hydrogen (H</a:t>
                </a:r>
                <a:r>
                  <a:rPr lang="en-US" sz="1800" baseline="-25000" dirty="0">
                    <a:solidFill>
                      <a:srgbClr val="FFFF00"/>
                    </a:solidFill>
                  </a:rPr>
                  <a:t>2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gas sample at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23.44 torr </a:t>
                </a:r>
                <a:r>
                  <a:rPr lang="en-US" sz="1800" dirty="0"/>
                  <a:t>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 557 K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not necessary, already in Kelvin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:b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𝟎𝟎𝟓𝟓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</m:e>
                        </m:d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𝟔𝟐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𝟑𝟔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𝐋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𝐭𝐨𝐫𝐫</m:t>
                                </m:r>
                              </m:num>
                              <m:den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𝐊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𝟓𝟓𝟕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𝟐𝟑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𝟒𝟒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𝐭𝐨𝐫𝐫</m:t>
                            </m:r>
                          </m:e>
                        </m:d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𝟐𝟏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7BD49-CDD2-EB4E-2FE7-B04E08221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  <a:blipFill>
                <a:blip r:embed="rId2"/>
                <a:stretch>
                  <a:fillRect l="-581" t="-677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AEE75-9634-EA71-8827-042F9E1E8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38F83-4886-ED4F-D6A9-C01C375C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4265-D38E-3DC5-D3CE-DD86E78A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A5F43-86A8-67ED-0AAE-227DE24EF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hydrogen gas (H</a:t>
                </a:r>
                <a:r>
                  <a:rPr lang="en-US" sz="1800" baseline="-25000" dirty="0">
                    <a:solidFill>
                      <a:srgbClr val="FFFF00"/>
                    </a:solidFill>
                  </a:rPr>
                  <a:t>2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produced at temperature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299 K </a:t>
                </a:r>
                <a:r>
                  <a:rPr lang="en-US" sz="1800" dirty="0"/>
                  <a:t>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1.07 atm</a:t>
                </a:r>
                <a:r>
                  <a:rPr lang="en-US" sz="1800" dirty="0"/>
                  <a:t> when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55.8 g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92D050"/>
                    </a:solidFill>
                  </a:rPr>
                  <a:t>zinc</a:t>
                </a:r>
                <a:r>
                  <a:rPr lang="en-US" sz="1800" dirty="0"/>
                  <a:t> (</a:t>
                </a:r>
                <a:r>
                  <a:rPr lang="en-US" sz="1800" dirty="0">
                    <a:solidFill>
                      <a:srgbClr val="92D050"/>
                    </a:solidFill>
                  </a:rPr>
                  <a:t>Zn</a:t>
                </a:r>
                <a:r>
                  <a:rPr lang="en-US" sz="1800" dirty="0"/>
                  <a:t>) metal is reacted with </a:t>
                </a:r>
                <a:r>
                  <a:rPr lang="en-US" sz="1800" dirty="0">
                    <a:solidFill>
                      <a:srgbClr val="92D050"/>
                    </a:solidFill>
                  </a:rPr>
                  <a:t>hydrochloric acid </a:t>
                </a:r>
                <a:r>
                  <a:rPr lang="en-US" sz="1800" dirty="0"/>
                  <a:t>(</a:t>
                </a:r>
                <a:r>
                  <a:rPr lang="en-US" sz="1800" dirty="0">
                    <a:solidFill>
                      <a:srgbClr val="92D050"/>
                    </a:solidFill>
                  </a:rPr>
                  <a:t>HCl</a:t>
                </a:r>
                <a:r>
                  <a:rPr lang="en-US" sz="1800" dirty="0"/>
                  <a:t>)?  The reaction is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solidFill>
                      <a:srgbClr val="FF99FF"/>
                    </a:solidFill>
                  </a:rPr>
                  <a:t>Zn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</a:rPr>
                  <a:t>s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+ 2 </a:t>
                </a:r>
                <a:r>
                  <a:rPr lang="en-US" sz="1800" b="1" dirty="0">
                    <a:solidFill>
                      <a:srgbClr val="FF99FF"/>
                    </a:solidFill>
                  </a:rPr>
                  <a:t>HCl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 err="1">
                    <a:solidFill>
                      <a:srgbClr val="FF99FF"/>
                    </a:solidFill>
                  </a:rPr>
                  <a:t>aq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sz="1800" b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ZnCl</a:t>
                </a:r>
                <a:r>
                  <a:rPr lang="en-US" sz="1800" b="1" baseline="-250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 (</a:t>
                </a:r>
                <a:r>
                  <a:rPr lang="en-US" sz="1800" i="1" dirty="0" err="1">
                    <a:solidFill>
                      <a:srgbClr val="FF99FF"/>
                    </a:solidFill>
                    <a:sym typeface="Wingdings" panose="05000000000000000000" pitchFamily="2" charset="2"/>
                  </a:rPr>
                  <a:t>aq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) + </a:t>
                </a:r>
                <a:r>
                  <a:rPr lang="en-US" sz="1800" b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H</a:t>
                </a:r>
                <a:r>
                  <a:rPr lang="en-US" sz="1800" b="1" baseline="-250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)</a:t>
                </a:r>
                <a:endParaRPr lang="en-US" sz="1800" dirty="0">
                  <a:solidFill>
                    <a:srgbClr val="FF99FF"/>
                  </a:solidFill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mass (not moles) of REACTANT Zn is given, and Zn is NOT a gas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have to get the moles of PRODUCT gas H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reaction states 1 mole of Zn will make 1 mole of H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/>
                  <a:t>We have to convert the mass of Zn to moles Zn</a:t>
                </a:r>
              </a:p>
              <a:p>
                <a:pPr marL="231775" lvl="1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55.8 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Zn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65.41 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Zn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produced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reacted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=0.853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mol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already in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𝟖𝟓𝟑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𝟐𝟗𝟗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𝟎𝟕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𝐚𝐭𝐦</m:t>
                        </m:r>
                      </m:den>
                    </m:f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𝟏𝟗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A5F43-86A8-67ED-0AAE-227DE24EF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  <a:blipFill>
                <a:blip r:embed="rId2"/>
                <a:stretch>
                  <a:fillRect l="-581" t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96FCF-5775-B7E6-96AC-ED88A4A5B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9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5BDE8-0E89-CBB1-39B8-726D5634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1C9C-A087-698E-B651-084D612D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9B79A-0629-82EC-FA2F-8E9896C3AA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23" y="1179182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hydrochloric acid (HCl) </a:t>
                </a:r>
                <a:r>
                  <a:rPr lang="en-US" sz="1800" dirty="0"/>
                  <a:t>generated as a gas if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hydrogen</a:t>
                </a:r>
                <a:r>
                  <a:rPr lang="en-US" sz="1800" dirty="0"/>
                  <a:t> (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</a:t>
                </a:r>
                <a:r>
                  <a:rPr lang="en-US" sz="1800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1800" dirty="0"/>
                  <a:t>) and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chlorine</a:t>
                </a:r>
                <a:r>
                  <a:rPr lang="en-US" sz="1800" dirty="0"/>
                  <a:t> (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Cl</a:t>
                </a:r>
                <a:r>
                  <a:rPr lang="en-US" sz="1800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1800" dirty="0"/>
                  <a:t>) gases are reacted in a chamber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4.55 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volume</a:t>
                </a:r>
                <a:r>
                  <a:rPr lang="en-US" sz="1800" dirty="0"/>
                  <a:t> at </a:t>
                </a:r>
                <a:r>
                  <a:rPr lang="en-US" sz="1800" dirty="0">
                    <a:solidFill>
                      <a:srgbClr val="FFFF00"/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455 K</a:t>
                </a:r>
                <a:r>
                  <a:rPr lang="en-US" sz="1800" dirty="0"/>
                  <a:t>? The amount of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Cl</a:t>
                </a:r>
                <a:r>
                  <a:rPr lang="en-US" sz="1800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1800" dirty="0"/>
                  <a:t> is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3.44 g</a:t>
                </a:r>
                <a:r>
                  <a:rPr lang="en-US" sz="1800" dirty="0"/>
                  <a:t> The reaction is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solidFill>
                      <a:srgbClr val="FF99FF"/>
                    </a:solidFill>
                  </a:rPr>
                  <a:t>H</a:t>
                </a:r>
                <a:r>
                  <a:rPr lang="en-US" sz="1800" b="1" baseline="-25000" dirty="0">
                    <a:solidFill>
                      <a:srgbClr val="FF99FF"/>
                    </a:solidFill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+ </a:t>
                </a:r>
                <a:r>
                  <a:rPr lang="en-US" sz="1800" b="1" dirty="0">
                    <a:solidFill>
                      <a:srgbClr val="FF99FF"/>
                    </a:solidFill>
                  </a:rPr>
                  <a:t>Cl</a:t>
                </a:r>
                <a:r>
                  <a:rPr lang="en-US" sz="1800" b="1" baseline="-25000" dirty="0">
                    <a:solidFill>
                      <a:srgbClr val="FF99FF"/>
                    </a:solidFill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sz="1800" b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2 HCl 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sz="1800" i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)</a:t>
                </a:r>
                <a:endParaRPr lang="en-US" sz="1800" dirty="0">
                  <a:solidFill>
                    <a:srgbClr val="FF99FF"/>
                  </a:solidFill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Only one of REACTANTS (Cl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is given: we assume the other reactant H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in excess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have to get the moles of PRODUCT gas HCl</a:t>
                </a:r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reaction states 1 mole of Cl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will make 2 moles of HCl!</a:t>
                </a:r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/>
                  <a:t>We have to convert the mass of Cl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to moles Cl</a:t>
                </a:r>
                <a:r>
                  <a:rPr lang="en-US" sz="1600" baseline="-25000" dirty="0"/>
                  <a:t>2</a:t>
                </a:r>
              </a:p>
              <a:p>
                <a:pPr marL="231775" lvl="1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3.44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Cl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70.90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HCl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produced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reacted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0970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mol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HCl</m:t>
                      </m:r>
                    </m:oMath>
                  </m:oMathPara>
                </a14:m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already in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𝟎𝟗𝟕𝟎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𝟒𝟓𝟓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𝟓𝟓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𝟕𝟗𝟔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𝐚𝐭𝐦</m:t>
                    </m:r>
                  </m:oMath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9B79A-0629-82EC-FA2F-8E9896C3A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23" y="1179182"/>
                <a:ext cx="8387645" cy="5400807"/>
              </a:xfrm>
              <a:blipFill>
                <a:blip r:embed="rId2"/>
                <a:stretch>
                  <a:fillRect l="-655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9CDFB-083D-4498-6DC2-1403003C3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BDC2A-3594-C64B-7C68-D841B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A675-31DB-5449-FBAC-C1E39F1A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211845"/>
            <a:ext cx="8421512" cy="830997"/>
          </a:xfrm>
        </p:spPr>
        <p:txBody>
          <a:bodyPr/>
          <a:lstStyle/>
          <a:p>
            <a:r>
              <a:rPr lang="en-US" b="1" dirty="0"/>
              <a:t>STP and Molar Volume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46FB9-40F7-E3CD-6FD4-92671B7F6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9955" y="1096184"/>
                <a:ext cx="8387645" cy="521546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Gas</a:t>
                </a:r>
                <a:r>
                  <a:rPr lang="en-US" dirty="0"/>
                  <a:t> at a at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dirty="0"/>
                  <a:t> = </a:t>
                </a:r>
                <a:r>
                  <a:rPr lang="en-US" b="1" dirty="0">
                    <a:solidFill>
                      <a:srgbClr val="FFC000"/>
                    </a:solidFill>
                  </a:rPr>
                  <a:t>273 K</a:t>
                </a:r>
                <a:r>
                  <a:rPr lang="en-US" dirty="0"/>
                  <a:t>, which is </a:t>
                </a:r>
                <a:r>
                  <a:rPr lang="en-US" b="1" dirty="0">
                    <a:solidFill>
                      <a:srgbClr val="FFC000"/>
                    </a:solidFill>
                  </a:rPr>
                  <a:t>0°C</a:t>
                </a:r>
                <a:r>
                  <a:rPr lang="en-US" dirty="0"/>
                  <a:t>,  and at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dirty="0"/>
                  <a:t> = </a:t>
                </a:r>
                <a:r>
                  <a:rPr lang="en-US" b="1" dirty="0">
                    <a:solidFill>
                      <a:srgbClr val="FFC000"/>
                    </a:solidFill>
                  </a:rPr>
                  <a:t>100 kilopascals</a:t>
                </a:r>
                <a:r>
                  <a:rPr lang="en-US" b="1" dirty="0"/>
                  <a:t> 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rgbClr val="FFC000"/>
                    </a:solidFill>
                  </a:rPr>
                  <a:t>kPa</a:t>
                </a:r>
                <a:r>
                  <a:rPr lang="en-US" dirty="0"/>
                  <a:t>), which is about </a:t>
                </a:r>
                <a:r>
                  <a:rPr lang="en-US" b="1" dirty="0">
                    <a:solidFill>
                      <a:srgbClr val="FFC000"/>
                    </a:solidFill>
                  </a:rPr>
                  <a:t>0.986</a:t>
                </a:r>
                <a:r>
                  <a:rPr lang="en-US" dirty="0">
                    <a:solidFill>
                      <a:srgbClr val="FFC000"/>
                    </a:solidFill>
                  </a:rPr>
                  <a:t> atm</a:t>
                </a:r>
                <a:r>
                  <a:rPr lang="en-US" dirty="0"/>
                  <a:t>, is called </a:t>
                </a:r>
                <a:r>
                  <a:rPr lang="en-US" b="1" dirty="0">
                    <a:solidFill>
                      <a:srgbClr val="00FF00"/>
                    </a:solidFill>
                  </a:rPr>
                  <a:t>standard temperature and pressure</a:t>
                </a:r>
                <a:r>
                  <a:rPr lang="en-US" dirty="0"/>
                  <a:t> (</a:t>
                </a:r>
                <a:r>
                  <a:rPr lang="en-US" b="1" dirty="0">
                    <a:solidFill>
                      <a:srgbClr val="00FF00"/>
                    </a:solidFill>
                  </a:rPr>
                  <a:t>STP</a:t>
                </a:r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STP</a:t>
                </a:r>
                <a:r>
                  <a:rPr lang="en-US" dirty="0"/>
                  <a:t> is basically assumed to be </a:t>
                </a:r>
                <a:r>
                  <a:rPr lang="en-US" b="1" dirty="0">
                    <a:solidFill>
                      <a:srgbClr val="FFC000"/>
                    </a:solidFill>
                  </a:rPr>
                  <a:t>1 atm</a:t>
                </a:r>
              </a:p>
              <a:p>
                <a:r>
                  <a:rPr lang="en-US" dirty="0"/>
                  <a:t>This allows a reference to gases under other conditions</a:t>
                </a:r>
              </a:p>
              <a:p>
                <a:r>
                  <a:rPr lang="en-US" dirty="0"/>
                  <a:t>If there is </a:t>
                </a:r>
                <a:r>
                  <a:rPr lang="en-US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en-US" dirty="0"/>
                  <a:t> = </a:t>
                </a:r>
                <a:r>
                  <a:rPr lang="en-US" b="1" dirty="0">
                    <a:solidFill>
                      <a:srgbClr val="FFC000"/>
                    </a:solidFill>
                  </a:rPr>
                  <a:t>1 mol </a:t>
                </a:r>
                <a:r>
                  <a:rPr lang="en-US" dirty="0"/>
                  <a:t>of gas, the </a:t>
                </a:r>
                <a:r>
                  <a:rPr lang="en-US" b="1" dirty="0">
                    <a:solidFill>
                      <a:srgbClr val="00FF00"/>
                    </a:solidFill>
                  </a:rPr>
                  <a:t>molar volume</a:t>
                </a:r>
                <a:r>
                  <a:rPr lang="en-US" dirty="0"/>
                  <a:t> calculates to be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0.08205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atm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mol</m:t>
                              </m:r>
                              <m: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273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num>
                        <m:den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22.4 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composition/identity of the gas is not relevant. This is true for all ideal gases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46FB9-40F7-E3CD-6FD4-92671B7F6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955" y="1096184"/>
                <a:ext cx="8387645" cy="5215465"/>
              </a:xfrm>
              <a:blipFill>
                <a:blip r:embed="rId2"/>
                <a:stretch>
                  <a:fillRect l="-1090" t="-93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1EC7C-6374-F269-6303-21FE5B4D08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0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28A87-2328-1FD8-F9AD-34CD3D18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8A1E-0CAE-6AFB-D09D-E5D7AE90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39" y="259613"/>
            <a:ext cx="8421512" cy="769441"/>
          </a:xfrm>
        </p:spPr>
        <p:txBody>
          <a:bodyPr/>
          <a:lstStyle/>
          <a:p>
            <a:r>
              <a:rPr lang="en-US" sz="4400" dirty="0"/>
              <a:t>STP Problem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890BF-DC37-B75D-8D4D-ECAE44AAD7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How many moles of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argon (</a:t>
                </a:r>
                <a:r>
                  <a:rPr lang="en-US" sz="18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Ar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sz="1800" dirty="0"/>
                  <a:t>gas are present in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38.7 L</a:t>
                </a:r>
                <a:r>
                  <a:rPr lang="en-US" sz="1800" dirty="0"/>
                  <a:t> at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STP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STP applies ONLY to the specification of the temperature and pressure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molar volume (where there is 1 mol gas) would immediately indicate the volume of 22.4 L. But the volume is not a molar volumes, so the moles are not 1 mol!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can use the relationship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22.4 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b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</m:oMath>
                </a14:m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If we know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we can solve for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  If we know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we can solve for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22.4 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i="1">
                        <a:solidFill>
                          <a:srgbClr val="00FF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mol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gas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1800" i="1">
                        <a:solidFill>
                          <a:srgbClr val="00FF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L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gas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×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22.4 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𝟑𝟖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f>
                      <m:fPr>
                        <m:ctrlPr>
                          <a:rPr lang="en-US" sz="1800" b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</m:num>
                      <m:den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𝟐𝟐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𝟕𝟑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𝐦𝐨𝐥</m:t>
                    </m:r>
                  </m:oMath>
                </a14:m>
                <a:endParaRPr lang="en-US" sz="1800" dirty="0"/>
              </a:p>
              <a:p>
                <a:pPr>
                  <a:buClr>
                    <a:srgbClr val="FFFF00"/>
                  </a:buClr>
                </a:pPr>
                <a:endParaRPr lang="en-US" sz="1800" dirty="0"/>
              </a:p>
              <a:p>
                <a:pPr marL="0" indent="0">
                  <a:buClr>
                    <a:srgbClr val="FFFF00"/>
                  </a:buClr>
                  <a:buNone/>
                </a:pPr>
                <a:r>
                  <a:rPr lang="en-US" sz="1800" dirty="0"/>
                  <a:t>What is volume of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krypton (Kr) </a:t>
                </a:r>
                <a:r>
                  <a:rPr lang="en-US" sz="1800" dirty="0"/>
                  <a:t>gas at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STP </a:t>
                </a:r>
                <a:r>
                  <a:rPr lang="en-US" sz="1800" dirty="0"/>
                  <a:t>where </a:t>
                </a:r>
                <a:r>
                  <a:rPr lang="en-US" sz="1800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en-US" sz="1800" dirty="0"/>
                  <a:t> =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 4.87 mol</a:t>
                </a:r>
                <a:r>
                  <a:rPr lang="en-US" sz="1800" dirty="0"/>
                  <a:t>?</a:t>
                </a:r>
              </a:p>
              <a:p>
                <a:pPr marL="0" indent="0">
                  <a:buClr>
                    <a:srgbClr val="FFFF00"/>
                  </a:buClr>
                  <a:buNone/>
                </a:pPr>
                <a:endParaRPr lang="en-US" sz="1800" dirty="0"/>
              </a:p>
              <a:p>
                <a:pPr marL="0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18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𝟖𝟕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𝐦𝐨𝐥</m:t>
                      </m:r>
                      <m:r>
                        <a:rPr lang="en-US" sz="1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𝟐𝟐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𝐦𝐨𝐥</m:t>
                          </m:r>
                        </m:den>
                      </m:f>
                      <m:r>
                        <a:rPr lang="en-US" sz="1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𝟏𝟎𝟗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𝐋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890BF-DC37-B75D-8D4D-ECAE44AAD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  <a:blipFill>
                <a:blip r:embed="rId2"/>
                <a:stretch>
                  <a:fillRect l="-654" t="-564" r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F21AD-B2AD-4F0B-82E9-54B90AA79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DCDFF-4447-0C6C-B2C8-F939F706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E96E-E433-286A-7870-C6D13B4E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21" y="127883"/>
            <a:ext cx="8421512" cy="830997"/>
          </a:xfrm>
        </p:spPr>
        <p:txBody>
          <a:bodyPr/>
          <a:lstStyle/>
          <a:p>
            <a:r>
              <a:rPr lang="en-US" dirty="0"/>
              <a:t>Gas Density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651B5-A6F5-6AF9-1653-2E7DFFBE07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9954" y="968505"/>
                <a:ext cx="8387645" cy="5518922"/>
              </a:xfrm>
            </p:spPr>
            <p:txBody>
              <a:bodyPr/>
              <a:lstStyle/>
              <a:p>
                <a:r>
                  <a:rPr lang="en-US" dirty="0"/>
                  <a:t>Recalling that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density</a:t>
                </a:r>
                <a:r>
                  <a:rPr lang="en-US" dirty="0"/>
                  <a:t> =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mass</a:t>
                </a:r>
                <a:r>
                  <a:rPr lang="en-US" dirty="0"/>
                  <a:t> /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dirty="0"/>
                  <a:t>, and that we have a </a:t>
                </a:r>
                <a:r>
                  <a:rPr lang="en-US" dirty="0">
                    <a:solidFill>
                      <a:srgbClr val="FFFF00"/>
                    </a:solidFill>
                  </a:rPr>
                  <a:t>mole</a:t>
                </a:r>
                <a:r>
                  <a:rPr lang="en-US" dirty="0"/>
                  <a:t> value for a gas and we can get its </a:t>
                </a:r>
                <a:r>
                  <a:rPr lang="en-US" dirty="0">
                    <a:solidFill>
                      <a:srgbClr val="FFFF00"/>
                    </a:solidFill>
                  </a:rPr>
                  <a:t>mass</a:t>
                </a:r>
                <a:r>
                  <a:rPr lang="en-US" dirty="0"/>
                  <a:t> in </a:t>
                </a:r>
                <a:r>
                  <a:rPr lang="en-US" dirty="0">
                    <a:solidFill>
                      <a:srgbClr val="FFC000"/>
                    </a:solidFill>
                  </a:rPr>
                  <a:t>grams</a:t>
                </a:r>
                <a:r>
                  <a:rPr lang="en-US" dirty="0"/>
                  <a:t> if we know what the compound is, we can compute the </a:t>
                </a:r>
                <a:r>
                  <a:rPr lang="en-US" dirty="0">
                    <a:solidFill>
                      <a:srgbClr val="FFFF00"/>
                    </a:solidFill>
                  </a:rPr>
                  <a:t>density</a:t>
                </a:r>
                <a:r>
                  <a:rPr lang="en-US" dirty="0"/>
                  <a:t> of a gas</a:t>
                </a:r>
              </a:p>
              <a:p>
                <a:pPr marL="0" indent="0">
                  <a:buNone/>
                </a:pPr>
                <a:r>
                  <a:rPr lang="en-US" sz="2000" dirty="0"/>
                  <a:t>What is </a:t>
                </a:r>
                <a:r>
                  <a:rPr lang="en-US" sz="2000" i="1" dirty="0">
                    <a:solidFill>
                      <a:srgbClr val="00FF00"/>
                    </a:solidFill>
                  </a:rPr>
                  <a:t>density</a:t>
                </a:r>
                <a:r>
                  <a:rPr lang="en-US" sz="2000" dirty="0"/>
                  <a:t> of </a:t>
                </a:r>
                <a:r>
                  <a:rPr lang="en-US" sz="2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en-US" sz="2000" b="1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2000" dirty="0"/>
                  <a:t> at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25°C</a:t>
                </a:r>
                <a:r>
                  <a:rPr lang="en-US" sz="2000" dirty="0"/>
                  <a:t> and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0.955 atm</a:t>
                </a:r>
                <a:r>
                  <a:rPr lang="en-US" sz="2000" dirty="0"/>
                  <a:t>? 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T = 25+273 = 298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r>
                  <a:rPr lang="en-US" sz="18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(solve for volume first)</a:t>
                </a:r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𝟐𝟗𝟖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𝟗𝟓𝟓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𝐚𝐭𝐦</m:t>
                        </m:r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𝟐𝟓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2000" dirty="0"/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Get the density of 1 mol N</a:t>
                </a:r>
                <a:r>
                  <a:rPr lang="en-US" sz="1800" baseline="-25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2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: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𝐍</m:t>
                            </m:r>
                          </m:e>
                          <m:sub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sz="2000" b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𝟐𝟖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𝟐𝟓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𝐠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2000" dirty="0"/>
              </a:p>
              <a:p>
                <a:pPr>
                  <a:buClr>
                    <a:srgbClr val="FFFF00"/>
                  </a:buClr>
                </a:pPr>
                <a:r>
                  <a:rPr lang="en-US" sz="2000" dirty="0"/>
                  <a:t>What is </a:t>
                </a:r>
                <a:r>
                  <a:rPr lang="en-US" sz="2000" i="1" dirty="0">
                    <a:solidFill>
                      <a:srgbClr val="00FF00"/>
                    </a:solidFill>
                  </a:rPr>
                  <a:t>density</a:t>
                </a:r>
                <a:r>
                  <a:rPr lang="en-US" sz="2000" dirty="0"/>
                  <a:t> of </a:t>
                </a:r>
                <a:r>
                  <a:rPr lang="en-US" sz="2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</a:t>
                </a:r>
                <a:r>
                  <a:rPr lang="en-US" sz="2000" b="1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2000" dirty="0"/>
                  <a:t> at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227 K</a:t>
                </a:r>
                <a:r>
                  <a:rPr lang="en-US" sz="2000" dirty="0"/>
                  <a:t> and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0.0079 atm</a:t>
                </a:r>
                <a:r>
                  <a:rPr lang="en-US" sz="2000" dirty="0"/>
                  <a:t>? </a:t>
                </a:r>
              </a:p>
              <a:p>
                <a:pPr marL="0" indent="0">
                  <a:buClr>
                    <a:srgbClr val="FFFF00"/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𝟐𝟕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𝟎𝟎𝟕𝟗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𝐚𝐭𝐦</m:t>
                        </m:r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𝟐𝟑𝟓𝟕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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𝐍</m:t>
                            </m:r>
                          </m:e>
                          <m:sub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𝟒𝟒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𝟐𝟑𝟓𝟕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𝟎𝟏𝟗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𝐠</m:t>
                    </m:r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2000" dirty="0"/>
              </a:p>
              <a:p>
                <a:pPr>
                  <a:buClr>
                    <a:srgbClr val="FFFF00"/>
                  </a:buClr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651B5-A6F5-6AF9-1653-2E7DFFBE07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954" y="968505"/>
                <a:ext cx="8387645" cy="5518922"/>
              </a:xfrm>
              <a:blipFill>
                <a:blip r:embed="rId2"/>
                <a:stretch>
                  <a:fillRect l="-1090" t="-884" r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B58AD-5BCA-CAD5-9F9A-F56C7F9296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24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B926-85E2-D04F-05A1-3D8A6BEB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Comparing Solids/Liquids/Gases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D454F-8D74-06BB-4915-67318A1D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H2O has same chemical properties whether as steam (water vapor), water, or ice, but physical properties differ</a:t>
            </a:r>
          </a:p>
          <a:p>
            <a:r>
              <a:rPr lang="en-US" dirty="0"/>
              <a:t>Covalent bonds affect molecular shape/geometry, bond energies, chemical properties</a:t>
            </a:r>
          </a:p>
          <a:p>
            <a:r>
              <a:rPr lang="en-US" dirty="0"/>
              <a:t>Intermolecular forces set the physical properties of liquids and solids</a:t>
            </a:r>
          </a:p>
          <a:p>
            <a:r>
              <a:rPr lang="en-US" dirty="0"/>
              <a:t>Kinetic molecular theory is used to explain properties of gases, but needs adjustments when gases become so dense they behave almost like liquids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445DA-3EA0-7D9F-F07A-AC3F6D4F9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59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5E35-7B9C-B371-6282-0DCE5075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Gas Mixtures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6E8A0-CFC5-57AA-C9B2-DCB9C499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 pressure is created by particles colliding with each other and container walls</a:t>
            </a:r>
          </a:p>
          <a:p>
            <a:r>
              <a:rPr lang="en-US" dirty="0"/>
              <a:t>As particles (moles) are added, to the pressure increases (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PV = </a:t>
            </a:r>
            <a:r>
              <a:rPr lang="en-US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nRT</a:t>
            </a:r>
            <a:r>
              <a:rPr lang="en-US" dirty="0"/>
              <a:t>)</a:t>
            </a:r>
          </a:p>
          <a:p>
            <a:r>
              <a:rPr lang="en-US" dirty="0"/>
              <a:t>This is true no matter the composition of the gas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gas mixtures</a:t>
            </a:r>
          </a:p>
          <a:p>
            <a:r>
              <a:rPr lang="en-US" dirty="0">
                <a:sym typeface="Wingdings" panose="05000000000000000000" pitchFamily="2" charset="2"/>
              </a:rPr>
              <a:t>Dalton showed that if the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air</a:t>
            </a:r>
            <a:r>
              <a:rPr lang="en-US" dirty="0">
                <a:sym typeface="Wingdings" panose="05000000000000000000" pitchFamily="2" charset="2"/>
              </a:rPr>
              <a:t> is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78%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21%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, then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was responsible for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0.78</a:t>
            </a:r>
            <a:r>
              <a:rPr lang="en-US" dirty="0">
                <a:sym typeface="Wingdings" panose="05000000000000000000" pitchFamily="2" charset="2"/>
              </a:rPr>
              <a:t> of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pressure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was responsible for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0.21</a:t>
            </a:r>
            <a:r>
              <a:rPr lang="en-US" dirty="0">
                <a:sym typeface="Wingdings" panose="05000000000000000000" pitchFamily="2" charset="2"/>
              </a:rPr>
              <a:t> of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pressure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</a:p>
          <a:p>
            <a:r>
              <a:rPr lang="en-US" dirty="0">
                <a:sym typeface="Wingdings" panose="05000000000000000000" pitchFamily="2" charset="2"/>
              </a:rPr>
              <a:t>So if air is at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1 atm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for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0.78 atm </a:t>
            </a:r>
            <a:r>
              <a:rPr lang="en-US" dirty="0">
                <a:sym typeface="Wingdings" panose="05000000000000000000" pitchFamily="2" charset="2"/>
              </a:rPr>
              <a:t>and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for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0.21 atm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F2071-2D52-9519-9F9E-ACD3034B0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15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FC690-16F4-CD94-2AC0-1139B6927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2444-030C-B228-F2CF-03F7A83B0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Dalton’s Law of Partial Pressures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A2B3-EA55-566D-0864-864246FCD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container of gas at </a:t>
            </a:r>
            <a:r>
              <a:rPr lang="en-US" i="1" dirty="0"/>
              <a:t>P</a:t>
            </a:r>
            <a:r>
              <a:rPr lang="en-US" baseline="-25000" dirty="0"/>
              <a:t>1</a:t>
            </a:r>
            <a:r>
              <a:rPr lang="en-US" dirty="0"/>
              <a:t> and another container of gas at </a:t>
            </a:r>
            <a:r>
              <a:rPr lang="en-US" i="1" dirty="0"/>
              <a:t>P</a:t>
            </a:r>
            <a:r>
              <a:rPr lang="en-US" baseline="-25000" dirty="0"/>
              <a:t>2</a:t>
            </a:r>
            <a:endParaRPr lang="en-US" b="1" baseline="-25000" dirty="0">
              <a:solidFill>
                <a:srgbClr val="FFC000"/>
              </a:solidFill>
            </a:endParaRPr>
          </a:p>
          <a:p>
            <a:r>
              <a:rPr lang="en-US" dirty="0"/>
              <a:t>If the two gases are combined in a container at </a:t>
            </a:r>
            <a:r>
              <a:rPr lang="en-US" dirty="0">
                <a:solidFill>
                  <a:srgbClr val="FFFF00"/>
                </a:solidFill>
              </a:rPr>
              <a:t>same volume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temperature</a:t>
            </a:r>
            <a:r>
              <a:rPr lang="en-US" dirty="0"/>
              <a:t>, the </a:t>
            </a:r>
            <a:r>
              <a:rPr lang="en-US" dirty="0">
                <a:solidFill>
                  <a:srgbClr val="FFFF00"/>
                </a:solidFill>
              </a:rPr>
              <a:t>pressure</a:t>
            </a:r>
            <a:r>
              <a:rPr lang="en-US" dirty="0"/>
              <a:t> of the combination is the sum of the individual </a:t>
            </a:r>
            <a:r>
              <a:rPr lang="en-US" dirty="0">
                <a:solidFill>
                  <a:srgbClr val="FFFF00"/>
                </a:solidFill>
              </a:rPr>
              <a:t>pressures</a:t>
            </a:r>
          </a:p>
          <a:p>
            <a:pPr marL="0" indent="0">
              <a:buNone/>
            </a:pPr>
            <a:r>
              <a:rPr lang="en-US" sz="2800" i="1" dirty="0" err="1">
                <a:solidFill>
                  <a:srgbClr val="00FF00"/>
                </a:solidFill>
              </a:rPr>
              <a:t>P</a:t>
            </a:r>
            <a:r>
              <a:rPr lang="en-US" sz="2800" baseline="-25000" dirty="0" err="1">
                <a:solidFill>
                  <a:srgbClr val="00FF00"/>
                </a:solidFill>
              </a:rPr>
              <a:t>total</a:t>
            </a:r>
            <a:r>
              <a:rPr lang="en-US" sz="2800" dirty="0">
                <a:solidFill>
                  <a:srgbClr val="00FF00"/>
                </a:solidFill>
              </a:rPr>
              <a:t> = </a:t>
            </a:r>
            <a:r>
              <a:rPr lang="en-US" sz="2800" i="1" dirty="0">
                <a:solidFill>
                  <a:srgbClr val="00FF00"/>
                </a:solidFill>
              </a:rPr>
              <a:t>P</a:t>
            </a:r>
            <a:r>
              <a:rPr lang="en-US" sz="2800" baseline="-25000" dirty="0">
                <a:solidFill>
                  <a:srgbClr val="00FF00"/>
                </a:solidFill>
              </a:rPr>
              <a:t>1</a:t>
            </a:r>
            <a:r>
              <a:rPr lang="en-US" sz="2800" dirty="0">
                <a:solidFill>
                  <a:srgbClr val="00FF00"/>
                </a:solidFill>
              </a:rPr>
              <a:t> + </a:t>
            </a:r>
            <a:r>
              <a:rPr lang="en-US" sz="2800" i="1" dirty="0">
                <a:solidFill>
                  <a:srgbClr val="00FF00"/>
                </a:solidFill>
              </a:rPr>
              <a:t>P</a:t>
            </a:r>
            <a:r>
              <a:rPr lang="en-US" sz="2800" baseline="-25000" dirty="0">
                <a:solidFill>
                  <a:srgbClr val="00FF00"/>
                </a:solidFill>
              </a:rPr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BEE3D-2D06-E763-7A4E-64F62D3CA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FF455-27E3-09F9-F49D-D37A12A7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44" y="3348710"/>
            <a:ext cx="3398412" cy="30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84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17A6D-5E66-1420-4A53-6B813F54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0E52-F25A-938F-AA60-51DBC14A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04455"/>
            <a:ext cx="8421512" cy="769441"/>
          </a:xfrm>
        </p:spPr>
        <p:txBody>
          <a:bodyPr/>
          <a:lstStyle/>
          <a:p>
            <a:r>
              <a:rPr lang="en-US" sz="4400" dirty="0"/>
              <a:t>Gas Displacement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23F06-F502-FE45-3221-9A289629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053359"/>
            <a:ext cx="8387645" cy="5215465"/>
          </a:xfrm>
        </p:spPr>
        <p:txBody>
          <a:bodyPr/>
          <a:lstStyle/>
          <a:p>
            <a:r>
              <a:rPr lang="en-US" sz="2000" dirty="0"/>
              <a:t>In the laboratory, you have a container filled with water whose opening is inverted in an outer container</a:t>
            </a:r>
          </a:p>
          <a:p>
            <a:r>
              <a:rPr lang="en-US" sz="2000" dirty="0"/>
              <a:t>You do an experiment where you produce gas up into the inverted container and the gas displaces the water</a:t>
            </a:r>
          </a:p>
          <a:p>
            <a:r>
              <a:rPr lang="en-US" sz="2000" dirty="0"/>
              <a:t>The pressure of the contained gas is equal to the pressure outside of the container (namely the atmosphere, where </a:t>
            </a:r>
            <a:r>
              <a:rPr lang="en-US" sz="2000" i="1" dirty="0"/>
              <a:t>P</a:t>
            </a:r>
            <a:r>
              <a:rPr lang="en-US" sz="2000" dirty="0"/>
              <a:t> = 1 atm). So this helps in calculating the amount of gas produced.</a:t>
            </a:r>
          </a:p>
          <a:p>
            <a:r>
              <a:rPr lang="en-US" sz="2000" dirty="0"/>
              <a:t>Water vapor contributes as well, so we have to compensate for its effect on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501C1-BE79-9045-A5B3-9DF8AADE5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BFA93-61FC-0E14-BDBF-9B373AA3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" y="4364841"/>
            <a:ext cx="4481692" cy="2025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8CB4B-F906-455C-B8FB-96833D9B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693" y="4364841"/>
            <a:ext cx="4200363" cy="19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0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710A3-364C-62AA-40CB-ACE870CB8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EE8A-DF4C-D489-8D2F-58903DAF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39" y="290391"/>
            <a:ext cx="8421512" cy="707886"/>
          </a:xfrm>
        </p:spPr>
        <p:txBody>
          <a:bodyPr/>
          <a:lstStyle/>
          <a:p>
            <a:r>
              <a:rPr lang="en-US" sz="4000" dirty="0"/>
              <a:t>Gas Displacement Problem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1D7DAA-9537-A184-7452-F0F8897272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A certain experiment generates a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sz="1800" dirty="0"/>
                  <a:t> =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2.58 L</a:t>
                </a:r>
                <a:r>
                  <a:rPr lang="en-US" sz="1800" dirty="0"/>
                  <a:t> of H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 gas collected over water. The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is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20°C</a:t>
                </a:r>
                <a:r>
                  <a:rPr lang="en-US" sz="1800" dirty="0"/>
                  <a:t>, atmospheric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is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98.60 kPa</a:t>
                </a:r>
                <a:r>
                  <a:rPr lang="en-US" sz="1800" dirty="0"/>
                  <a:t>. What is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sz="1800" dirty="0"/>
                  <a:t> of dry H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 at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STP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P, V, T values are given for one condition. The problem to solve for V where P and T are at another condition.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If amount (</a:t>
                </a:r>
                <a:r>
                  <a:rPr lang="en-US" sz="1600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does not change (is constant),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For standard pressure, use 739.7 mm Hg. Compensate for water vapor at 20°C (17.54 mm Hg).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stated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above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</a:p>
              <a:p>
                <a:pPr marL="231775" lvl="1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b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𝟗𝟖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𝟔𝟎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𝐤𝐏𝐚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600" b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𝟕𝟔𝟎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𝐦𝐦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𝐇𝐠</m:t>
                                  </m:r>
                                </m:num>
                                <m:den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𝟏𝟎𝟏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𝟑𝟐𝟓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𝐤𝐏𝐚</m:t>
                                  </m:r>
                                </m:den>
                              </m:f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𝟓𝟒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𝐦𝐦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𝐇𝐠</m:t>
                              </m:r>
                            </m:e>
                          </m:d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𝟓𝟖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𝟐𝟕𝟑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𝐊</m:t>
                          </m:r>
                        </m:num>
                        <m:den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𝟐𝟗𝟑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𝐊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𝟕𝟔𝟎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𝐦𝐦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𝐇𝐠</m:t>
                          </m:r>
                        </m:den>
                      </m:f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𝟐𝟖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𝐋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Clr>
                    <a:srgbClr val="FFFF00"/>
                  </a:buClr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1D7DAA-9537-A184-7452-F0F889727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  <a:blipFill>
                <a:blip r:embed="rId2"/>
                <a:stretch>
                  <a:fillRect l="-654" t="-564" r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E98-E819-EE76-4D31-F3959E917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8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7A2BB-BB08-CF25-3ECC-02BE3946A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4221-3117-4FEA-04C8-E5C08B5F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Comparing Solids/Liquids/Gases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4992-F259-FC07-27BB-757D81E0A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substance’s state can be described as</a:t>
            </a:r>
          </a:p>
          <a:p>
            <a:pPr lvl="1"/>
            <a:r>
              <a:rPr lang="en-US" dirty="0"/>
              <a:t>Kinetic energy (moving around) of individual particles (molecules or atoms)</a:t>
            </a:r>
          </a:p>
          <a:p>
            <a:pPr lvl="1"/>
            <a:r>
              <a:rPr lang="en-US" dirty="0"/>
              <a:t>Temperature affects or indicates kinetic energy</a:t>
            </a:r>
          </a:p>
          <a:p>
            <a:pPr lvl="1"/>
            <a:r>
              <a:rPr lang="en-US" dirty="0"/>
              <a:t>The nature of intermolecular forces which are generally involved in attraction between molecules</a:t>
            </a:r>
          </a:p>
          <a:p>
            <a:pPr marL="338137" indent="-342900"/>
            <a:r>
              <a:rPr lang="en-US" dirty="0"/>
              <a:t>Both temperature and pressure affect gases</a:t>
            </a:r>
          </a:p>
          <a:p>
            <a:pPr marL="338137" indent="-342900"/>
            <a:r>
              <a:rPr lang="en-US" dirty="0"/>
              <a:t>Increasing pressure (which is a kind of density) also increases intermolecular forces</a:t>
            </a:r>
          </a:p>
        </p:txBody>
      </p:sp>
      <p:pic>
        <p:nvPicPr>
          <p:cNvPr id="4" name="Picture 3" descr="A group of blue dots&#10;&#10;AI-generated content may be incorrect.">
            <a:extLst>
              <a:ext uri="{FF2B5EF4-FFF2-40B4-BE49-F238E27FC236}">
                <a16:creationId xmlns:a16="http://schemas.microsoft.com/office/drawing/2014/main" id="{6BEB7057-8FB7-5DB0-9190-23ECAA54E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3" y="5053712"/>
            <a:ext cx="2626673" cy="1493843"/>
          </a:xfrm>
          <a:prstGeom prst="rect">
            <a:avLst/>
          </a:prstGeom>
        </p:spPr>
      </p:pic>
      <p:pic>
        <p:nvPicPr>
          <p:cNvPr id="5" name="Picture 4" descr="A group of pink dots&#10;&#10;AI-generated content may be incorrect.">
            <a:extLst>
              <a:ext uri="{FF2B5EF4-FFF2-40B4-BE49-F238E27FC236}">
                <a16:creationId xmlns:a16="http://schemas.microsoft.com/office/drawing/2014/main" id="{5F598A5E-4778-0088-15BA-ED46425B1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46" y="5053712"/>
            <a:ext cx="2626674" cy="1493843"/>
          </a:xfrm>
          <a:prstGeom prst="rect">
            <a:avLst/>
          </a:prstGeom>
        </p:spPr>
      </p:pic>
      <p:pic>
        <p:nvPicPr>
          <p:cNvPr id="6" name="Picture 5" descr="A yellow circles on a white background&#10;&#10;AI-generated content may be incorrect.">
            <a:extLst>
              <a:ext uri="{FF2B5EF4-FFF2-40B4-BE49-F238E27FC236}">
                <a16:creationId xmlns:a16="http://schemas.microsoft.com/office/drawing/2014/main" id="{355C25CC-7D6E-1706-5412-1D4073E43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19" y="5053712"/>
            <a:ext cx="2805168" cy="14960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11B8C-5843-41D5-FC51-D9F97DA1B9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3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377C-6AD5-0FE4-F9C2-E4418949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CE22-CA56-18BB-A1DD-86E347E4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425344"/>
            <a:ext cx="8421512" cy="707886"/>
          </a:xfrm>
        </p:spPr>
        <p:txBody>
          <a:bodyPr/>
          <a:lstStyle/>
          <a:p>
            <a:r>
              <a:rPr lang="en-US" sz="4000" dirty="0"/>
              <a:t>Properties of Gases, Liquids, Solids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0836DF3-4F9D-EE9E-9FA4-A0A5BE92C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030675"/>
              </p:ext>
            </p:extLst>
          </p:nvPr>
        </p:nvGraphicFramePr>
        <p:xfrm>
          <a:off x="373063" y="1331913"/>
          <a:ext cx="8386762" cy="417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0668">
                  <a:extLst>
                    <a:ext uri="{9D8B030D-6E8A-4147-A177-3AD203B41FA5}">
                      <a16:colId xmlns:a16="http://schemas.microsoft.com/office/drawing/2014/main" val="3236701847"/>
                    </a:ext>
                  </a:extLst>
                </a:gridCol>
                <a:gridCol w="6826094">
                  <a:extLst>
                    <a:ext uri="{9D8B030D-6E8A-4147-A177-3AD203B41FA5}">
                      <a16:colId xmlns:a16="http://schemas.microsoft.com/office/drawing/2014/main" val="2069531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Gases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Molecules widely separated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Particle kinetic energy greater than intermolecular attractions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Molecules fill container easily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Non-ideal gas behavior occurs if attractive forces become significant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2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Liquids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become significant such that liquid states form from gas states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Liquids are not compressible and certainly denser than gases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Liquids show a definite volume which does not depend on container size or shape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are not strong enough to fix position of molecules, so molecules and move around each other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65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Solids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are such that molecules can be locked or fixed in position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These solids like liquids are not compressible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If the molecules forming the solid adopt an ordered packing arrangement, they can become 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crystalline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65983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CC2B7-AD29-A96B-1FC6-4BC269B7D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E2F54-F281-F0F8-152D-367CEEBC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F118A-42EE-5194-18D1-52F3AB43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FC154-B584-034B-5B85-911922F11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Pressure is the physical property of a gas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𝑃𝑟𝑒𝑠𝑠𝑢𝑟𝑒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𝐹𝑜𝑟𝑐𝑒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 TON of conversion factors for pressure</a:t>
                </a: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r>
                  <a:rPr lang="en-US" sz="2000" dirty="0"/>
                  <a:t>How many atmospheres in 595 torr?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595 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torr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=0.783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FC154-B584-034B-5B85-911922F11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FE870-1A8E-D888-457C-EE280096E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4F5EF-1D2C-1910-A96A-622B7790E59D}"/>
              </a:ext>
            </a:extLst>
          </p:cNvPr>
          <p:cNvSpPr txBox="1"/>
          <p:nvPr/>
        </p:nvSpPr>
        <p:spPr>
          <a:xfrm>
            <a:off x="383823" y="2971801"/>
            <a:ext cx="8159044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1 atmosphere (</a:t>
            </a:r>
            <a:r>
              <a:rPr lang="en-US" sz="1600" b="1" dirty="0">
                <a:solidFill>
                  <a:srgbClr val="C00000"/>
                </a:solidFill>
              </a:rPr>
              <a:t>atm</a:t>
            </a:r>
            <a:r>
              <a:rPr lang="en-US" sz="1600" dirty="0"/>
              <a:t>) [chemists]  Expect to work with this in your calculations</a:t>
            </a:r>
          </a:p>
          <a:p>
            <a:pPr marL="0" indent="0">
              <a:buNone/>
            </a:pPr>
            <a:r>
              <a:rPr lang="en-US" sz="1600" dirty="0"/>
              <a:t>= 760 millimeters of mercury </a:t>
            </a:r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b="1" dirty="0">
                <a:solidFill>
                  <a:srgbClr val="C00000"/>
                </a:solidFill>
              </a:rPr>
              <a:t>mm Hg</a:t>
            </a:r>
            <a:r>
              <a:rPr lang="en-US" sz="1600" dirty="0"/>
              <a:t>) [</a:t>
            </a:r>
            <a:r>
              <a:rPr lang="en-US" sz="1600" dirty="0" err="1"/>
              <a:t>meteorlogists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r>
              <a:rPr lang="en-US" sz="1600" dirty="0"/>
              <a:t>= 760 </a:t>
            </a:r>
            <a:r>
              <a:rPr lang="en-US" sz="1600" b="1" dirty="0">
                <a:solidFill>
                  <a:srgbClr val="C00000"/>
                </a:solidFill>
              </a:rPr>
              <a:t>torr</a:t>
            </a:r>
            <a:r>
              <a:rPr lang="en-US" sz="1600" dirty="0"/>
              <a:t> (named after Italian scientist) [STEM people]</a:t>
            </a:r>
          </a:p>
          <a:p>
            <a:pPr marL="0" indent="0">
              <a:buNone/>
            </a:pPr>
            <a:r>
              <a:rPr lang="en-US" sz="1600" dirty="0"/>
              <a:t>= 101,325 Pascal (</a:t>
            </a:r>
            <a:r>
              <a:rPr lang="en-US" sz="1600" b="1" dirty="0">
                <a:solidFill>
                  <a:srgbClr val="C00000"/>
                </a:solidFill>
              </a:rPr>
              <a:t>Pa</a:t>
            </a:r>
            <a:r>
              <a:rPr lang="en-US" sz="1600" dirty="0"/>
              <a:t>) [SI unit] = 101.325 kilopascals (</a:t>
            </a:r>
            <a:r>
              <a:rPr lang="en-US" sz="1600" b="1" dirty="0">
                <a:solidFill>
                  <a:srgbClr val="C00000"/>
                </a:solidFill>
              </a:rPr>
              <a:t>kPa</a:t>
            </a:r>
            <a:r>
              <a:rPr lang="en-US" sz="1600" dirty="0"/>
              <a:t>)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/>
              <a:t>= 14.7 pounds per square inch (psi)</a:t>
            </a:r>
          </a:p>
          <a:p>
            <a:pPr marL="0" indent="0">
              <a:buNone/>
            </a:pPr>
            <a:r>
              <a:rPr lang="en-US" sz="1600" dirty="0"/>
              <a:t>= 1.01325 bar</a:t>
            </a:r>
          </a:p>
        </p:txBody>
      </p:sp>
    </p:spTree>
    <p:extLst>
      <p:ext uri="{BB962C8B-B14F-4D97-AF65-F5344CB8AC3E}">
        <p14:creationId xmlns:p14="http://schemas.microsoft.com/office/powerpoint/2010/main" val="209689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C238-2BA4-8704-7CA8-97523A8E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A07EB-C010-52C2-EB23-148655B25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2106199"/>
                <a:ext cx="8387645" cy="44413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How many atmospheres in 1,022 torr?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baseline="0" smtClean="0">
                          <a:latin typeface="Cambria Math" panose="02040503050406030204" pitchFamily="18" charset="0"/>
                        </a:rPr>
                        <m:t>1022 </m:t>
                      </m:r>
                      <m:r>
                        <m:rPr>
                          <m:sty m:val="p"/>
                        </m:rPr>
                        <a:rPr lang="en-US" sz="2000" b="0" i="0" baseline="0" smtClean="0">
                          <a:latin typeface="Cambria Math" panose="02040503050406030204" pitchFamily="18" charset="0"/>
                        </a:rPr>
                        <m:t>torr</m:t>
                      </m:r>
                      <m:r>
                        <a:rPr lang="en-US" sz="2000" b="0" i="0" baseline="0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760  </m:t>
                          </m:r>
                          <m:r>
                            <m:rPr>
                              <m:sty m:val="p"/>
                            </m:rP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den>
                      </m:f>
                      <m:r>
                        <a:rPr lang="en-US" sz="2000" b="0" i="0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=1.345 </m:t>
                      </m:r>
                      <m:r>
                        <m:rPr>
                          <m:sty m:val="p"/>
                        </m:rPr>
                        <a:rPr lang="en-US" sz="2000" b="0" i="0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1800" dirty="0"/>
                  <a:t>The atmosphere on Mars is largely CO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 at a pressure of 6.01 mmHg. What is this pressure in atmospheres?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6.01 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Hg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mm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Hg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0.00791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=7.91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Atmospheric pressure is low in the eye of a hurricane. In a 1979 hurricane in the Pacific Ocean, a pressure of 0.859 atm was reported inside the eye. What is this pressure in torr?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0.859 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atm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652 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torr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A07EB-C010-52C2-EB23-148655B25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2106199"/>
                <a:ext cx="8387645" cy="4441356"/>
              </a:xfrm>
              <a:blipFill>
                <a:blip r:embed="rId2"/>
                <a:stretch>
                  <a:fillRect l="-727" t="-824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11509-C214-226A-E4BD-5A8DD5BFD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929BD-1493-B4EF-6F17-31CAAF26B7A6}"/>
              </a:ext>
            </a:extLst>
          </p:cNvPr>
          <p:cNvSpPr txBox="1"/>
          <p:nvPr/>
        </p:nvSpPr>
        <p:spPr>
          <a:xfrm>
            <a:off x="492478" y="1090536"/>
            <a:ext cx="8159044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000" dirty="0"/>
              <a:t>1 atmosphere (</a:t>
            </a:r>
            <a:r>
              <a:rPr lang="en-US" sz="1000" b="1" dirty="0">
                <a:solidFill>
                  <a:srgbClr val="C00000"/>
                </a:solidFill>
              </a:rPr>
              <a:t>atm</a:t>
            </a:r>
            <a:r>
              <a:rPr lang="en-US" sz="1000" dirty="0"/>
              <a:t>) [chemists]  Expect to work with this in your calculations</a:t>
            </a:r>
          </a:p>
          <a:p>
            <a:pPr marL="0" indent="0">
              <a:buNone/>
            </a:pPr>
            <a:r>
              <a:rPr lang="en-US" sz="1000" dirty="0"/>
              <a:t>= 760 millimeters of mercury </a:t>
            </a:r>
            <a:r>
              <a:rPr lang="en-US" sz="1000" dirty="0">
                <a:solidFill>
                  <a:srgbClr val="C00000"/>
                </a:solidFill>
              </a:rPr>
              <a:t>(</a:t>
            </a:r>
            <a:r>
              <a:rPr lang="en-US" sz="1000" b="1" dirty="0">
                <a:solidFill>
                  <a:srgbClr val="C00000"/>
                </a:solidFill>
              </a:rPr>
              <a:t>mm Hg</a:t>
            </a:r>
            <a:r>
              <a:rPr lang="en-US" sz="1000" dirty="0"/>
              <a:t>) [</a:t>
            </a:r>
            <a:r>
              <a:rPr lang="en-US" sz="1000" dirty="0" err="1"/>
              <a:t>meteorlogists</a:t>
            </a:r>
            <a:r>
              <a:rPr lang="en-US" sz="1000" dirty="0"/>
              <a:t>]</a:t>
            </a:r>
          </a:p>
          <a:p>
            <a:pPr marL="0" indent="0">
              <a:buNone/>
            </a:pPr>
            <a:r>
              <a:rPr lang="en-US" sz="1000" dirty="0"/>
              <a:t>= 760 </a:t>
            </a:r>
            <a:r>
              <a:rPr lang="en-US" sz="1000" b="1" dirty="0">
                <a:solidFill>
                  <a:srgbClr val="C00000"/>
                </a:solidFill>
              </a:rPr>
              <a:t>torr</a:t>
            </a:r>
            <a:r>
              <a:rPr lang="en-US" sz="1000" dirty="0"/>
              <a:t> (named after Italian scientist) [STEM people]</a:t>
            </a:r>
          </a:p>
          <a:p>
            <a:pPr marL="0" indent="0">
              <a:buNone/>
            </a:pPr>
            <a:r>
              <a:rPr lang="en-US" sz="1000" dirty="0"/>
              <a:t>= 101,325 Pascal (</a:t>
            </a:r>
            <a:r>
              <a:rPr lang="en-US" sz="1000" b="1" dirty="0">
                <a:solidFill>
                  <a:srgbClr val="C00000"/>
                </a:solidFill>
              </a:rPr>
              <a:t>Pa</a:t>
            </a:r>
            <a:r>
              <a:rPr lang="en-US" sz="1000" dirty="0"/>
              <a:t>) [SI unit] = 101.325 kilopascals (</a:t>
            </a:r>
            <a:r>
              <a:rPr lang="en-US" sz="1000" b="1" dirty="0">
                <a:solidFill>
                  <a:srgbClr val="C00000"/>
                </a:solidFill>
              </a:rPr>
              <a:t>kPa</a:t>
            </a:r>
            <a:r>
              <a:rPr lang="en-US" sz="1000" dirty="0"/>
              <a:t>)</a:t>
            </a:r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000" dirty="0"/>
              <a:t>= 14.7 pounds per square inch (psi)</a:t>
            </a:r>
          </a:p>
          <a:p>
            <a:pPr marL="0" indent="0">
              <a:buNone/>
            </a:pPr>
            <a:r>
              <a:rPr lang="en-US" sz="1000" dirty="0"/>
              <a:t>= 1.01325 bar</a:t>
            </a:r>
          </a:p>
        </p:txBody>
      </p:sp>
    </p:spTree>
    <p:extLst>
      <p:ext uri="{BB962C8B-B14F-4D97-AF65-F5344CB8AC3E}">
        <p14:creationId xmlns:p14="http://schemas.microsoft.com/office/powerpoint/2010/main" val="245104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A632-6D22-B627-436C-BE7A6AC1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Kinetic Molecular Theory (KMT)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B651-E732-A585-8FF6-6795619A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49527"/>
            <a:ext cx="6549609" cy="521546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called “Kinetic [Molecular] Theory of Gases”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Principles/Assumptions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Gases are tiny particles in constant motion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Gases collide </a:t>
            </a:r>
            <a:r>
              <a:rPr lang="en-US" sz="2200" b="1" i="1" dirty="0">
                <a:solidFill>
                  <a:srgbClr val="00FF00"/>
                </a:solidFill>
              </a:rPr>
              <a:t>elastically</a:t>
            </a:r>
            <a:r>
              <a:rPr lang="en-US" sz="2200" dirty="0"/>
              <a:t> with each other and walls of container. (In elastic collisions, no energy is lost)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 particles separated by large distances, relative to their own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There can be no attractive or repulsive forces between the particles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Average speed dependent on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8F8E0-9C0F-57EA-728B-3228AA63F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alt">
            <a:extLst>
              <a:ext uri="{FF2B5EF4-FFF2-40B4-BE49-F238E27FC236}">
                <a16:creationId xmlns:a16="http://schemas.microsoft.com/office/drawing/2014/main" id="{5F414E97-70F9-468B-833F-8DF11F5E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040" y="3511644"/>
            <a:ext cx="2505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18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5F8D-861D-FCC0-59DB-2D3C3012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01B4-CFBE-E950-D440-052878C6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Gas Laws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FA365-FD2B-C238-DC1C-E5E971CBF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9F4AD0-A93C-49A1-CA42-6D5C3F63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15</a:t>
            </a:r>
            <a:r>
              <a:rPr lang="en-US" baseline="30000" dirty="0"/>
              <a:t>th</a:t>
            </a:r>
            <a:r>
              <a:rPr lang="en-US" dirty="0"/>
              <a:t> to 17</a:t>
            </a:r>
            <a:r>
              <a:rPr lang="en-US" baseline="30000" dirty="0"/>
              <a:t>th</a:t>
            </a:r>
            <a:r>
              <a:rPr lang="en-US" dirty="0"/>
              <a:t> centuries</a:t>
            </a:r>
            <a:br>
              <a:rPr lang="en-US" dirty="0"/>
            </a:br>
            <a:r>
              <a:rPr lang="en-US" dirty="0"/>
              <a:t>scientists did experiments</a:t>
            </a:r>
            <a:br>
              <a:rPr lang="en-US" dirty="0"/>
            </a:br>
            <a:r>
              <a:rPr lang="en-US" dirty="0"/>
              <a:t>with gases in which they</a:t>
            </a:r>
            <a:br>
              <a:rPr lang="en-US" dirty="0"/>
            </a:br>
            <a:r>
              <a:rPr lang="en-US" dirty="0"/>
              <a:t>discovered properties they</a:t>
            </a:r>
            <a:br>
              <a:rPr lang="en-US" dirty="0"/>
            </a:br>
            <a:r>
              <a:rPr lang="en-US" dirty="0"/>
              <a:t>could reliably reproduce</a:t>
            </a:r>
          </a:p>
          <a:p>
            <a:r>
              <a:rPr lang="en-US" dirty="0"/>
              <a:t>From the results, </a:t>
            </a:r>
            <a:r>
              <a:rPr lang="en-US" b="1" dirty="0">
                <a:solidFill>
                  <a:srgbClr val="00FF00"/>
                </a:solidFill>
              </a:rPr>
              <a:t>gas laws</a:t>
            </a:r>
            <a:br>
              <a:rPr lang="en-US" dirty="0"/>
            </a:br>
            <a:r>
              <a:rPr lang="en-US" dirty="0"/>
              <a:t>were described that</a:t>
            </a:r>
            <a:br>
              <a:rPr lang="en-US" dirty="0"/>
            </a:br>
            <a:r>
              <a:rPr lang="en-US" dirty="0"/>
              <a:t>developed the mathematics</a:t>
            </a:r>
            <a:br>
              <a:rPr lang="en-US" dirty="0"/>
            </a:br>
            <a:r>
              <a:rPr lang="en-US" dirty="0"/>
              <a:t>to explain behavior of the gases</a:t>
            </a:r>
          </a:p>
          <a:p>
            <a:r>
              <a:rPr lang="en-US" dirty="0"/>
              <a:t>These laws are described next</a:t>
            </a:r>
          </a:p>
        </p:txBody>
      </p:sp>
      <p:pic>
        <p:nvPicPr>
          <p:cNvPr id="9" name="Content Placeholder 5" descr="A black dots in a box">
            <a:extLst>
              <a:ext uri="{FF2B5EF4-FFF2-40B4-BE49-F238E27FC236}">
                <a16:creationId xmlns:a16="http://schemas.microsoft.com/office/drawing/2014/main" id="{70634CDE-4611-4B59-76A9-AD89513F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1178" y="924557"/>
            <a:ext cx="34290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670330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on-dark-standard-presentation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29749</TotalTime>
  <Words>3797</Words>
  <Application>Microsoft Office PowerPoint</Application>
  <PresentationFormat>On-screen Show (4:3)</PresentationFormat>
  <Paragraphs>2056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Cambria</vt:lpstr>
      <vt:lpstr>Cambria Math</vt:lpstr>
      <vt:lpstr>Courier New</vt:lpstr>
      <vt:lpstr>Tahoma</vt:lpstr>
      <vt:lpstr>Times New Roman</vt:lpstr>
      <vt:lpstr>Verdana</vt:lpstr>
      <vt:lpstr>Wingdings</vt:lpstr>
      <vt:lpstr>Light-on-dark-standard-presentation</vt:lpstr>
      <vt:lpstr>Introductory General Chemistry</vt:lpstr>
      <vt:lpstr>PowerPoint Presentation</vt:lpstr>
      <vt:lpstr>Comparing Solids/Liquids/Gases</vt:lpstr>
      <vt:lpstr>Comparing Solids/Liquids/Gases</vt:lpstr>
      <vt:lpstr>Properties of Gases, Liquids, Solids</vt:lpstr>
      <vt:lpstr>Pressure</vt:lpstr>
      <vt:lpstr>Problem Practice</vt:lpstr>
      <vt:lpstr>Kinetic Molecular Theory (KMT)</vt:lpstr>
      <vt:lpstr>Gas Laws</vt:lpstr>
      <vt:lpstr>Boyle’s Law  (PV=k)</vt:lpstr>
      <vt:lpstr>Boyle’s Law  (PV=k)</vt:lpstr>
      <vt:lpstr>Problem Practice</vt:lpstr>
      <vt:lpstr>Problem Practice</vt:lpstr>
      <vt:lpstr>Charle’s Law  (V=kT)</vt:lpstr>
      <vt:lpstr>Problem Practice</vt:lpstr>
      <vt:lpstr>Problem Practice</vt:lpstr>
      <vt:lpstr>Gay-Lussac’s Law (P1/T1=P2/T2)</vt:lpstr>
      <vt:lpstr>Problem Practice</vt:lpstr>
      <vt:lpstr>Avogadro’s Law (V=k × n)</vt:lpstr>
      <vt:lpstr>Problem Practice</vt:lpstr>
      <vt:lpstr>Ideal Gas Law (PV = nRT)</vt:lpstr>
      <vt:lpstr>R, Ideal Gas Law Constant</vt:lpstr>
      <vt:lpstr>Ideal Gas Law Problem Practice</vt:lpstr>
      <vt:lpstr>Ideal Gas Law Problem Practice</vt:lpstr>
      <vt:lpstr>Ideal Gas Law Problem Practice</vt:lpstr>
      <vt:lpstr>Ideal Gas Law Problem Practice</vt:lpstr>
      <vt:lpstr>STP and Molar Volume</vt:lpstr>
      <vt:lpstr>STP Problem Practice</vt:lpstr>
      <vt:lpstr>Gas Density</vt:lpstr>
      <vt:lpstr>Gas Mixtures</vt:lpstr>
      <vt:lpstr>Dalton’s Law of Partial Pressures</vt:lpstr>
      <vt:lpstr>Gas Displacement of Water</vt:lpstr>
      <vt:lpstr>Gas Displacement Problem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sm h</cp:lastModifiedBy>
  <cp:revision>1071</cp:revision>
  <cp:lastPrinted>2016-03-14T04:22:58Z</cp:lastPrinted>
  <dcterms:created xsi:type="dcterms:W3CDTF">2005-12-08T13:54:14Z</dcterms:created>
  <dcterms:modified xsi:type="dcterms:W3CDTF">2025-10-09T20:24:38Z</dcterms:modified>
</cp:coreProperties>
</file>